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3768" r:id="rId2"/>
  </p:sldMasterIdLst>
  <p:sldIdLst>
    <p:sldId id="273" r:id="rId3"/>
    <p:sldId id="256" r:id="rId4"/>
    <p:sldId id="257" r:id="rId5"/>
    <p:sldId id="258" r:id="rId6"/>
    <p:sldId id="278" r:id="rId7"/>
    <p:sldId id="259" r:id="rId8"/>
    <p:sldId id="260" r:id="rId9"/>
    <p:sldId id="261" r:id="rId10"/>
    <p:sldId id="263" r:id="rId11"/>
    <p:sldId id="274" r:id="rId12"/>
    <p:sldId id="275" r:id="rId13"/>
    <p:sldId id="277"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emf"/><Relationship Id="rId4"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3F2FAB87-244E-46B4-ADA7-3EC9D493125E}" type="datetimeFigureOut">
              <a:rPr lang="en-US" smtClean="0"/>
              <a:pPr/>
              <a:t>1/7/2016</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CE0A978F-721A-4FDF-8C04-A9374EA1071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F2FAB87-244E-46B4-ADA7-3EC9D493125E}" type="datetimeFigureOut">
              <a:rPr lang="en-US" smtClean="0"/>
              <a:pPr/>
              <a:t>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0A978F-721A-4FDF-8C04-A9374EA1071E}" type="slidenum">
              <a:rPr lang="en-US" smtClean="0"/>
              <a:pPr/>
              <a:t>‹#›</a:t>
            </a:fld>
            <a:endParaRPr lang="en-US"/>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F2FAB87-244E-46B4-ADA7-3EC9D493125E}" type="datetimeFigureOut">
              <a:rPr lang="en-US" smtClean="0"/>
              <a:pPr/>
              <a:t>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0A978F-721A-4FDF-8C04-A9374EA1071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F2FAB87-244E-46B4-ADA7-3EC9D493125E}" type="datetimeFigureOut">
              <a:rPr lang="en-US" smtClean="0"/>
              <a:pPr/>
              <a:t>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0A978F-721A-4FDF-8C04-A9374EA1071E}" type="slidenum">
              <a:rPr lang="en-US" smtClean="0"/>
              <a:pPr/>
              <a:t>‹#›</a:t>
            </a:fld>
            <a:endParaRPr lang="en-US"/>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F2FAB87-244E-46B4-ADA7-3EC9D493125E}" type="datetimeFigureOut">
              <a:rPr lang="en-US" smtClean="0"/>
              <a:pPr/>
              <a:t>1/7/2016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0A978F-721A-4FDF-8C04-A9374EA1071E}" type="slidenum">
              <a:rPr lang="en-US" smtClean="0"/>
              <a:pPr/>
              <a:t>‹#›</a:t>
            </a:fld>
            <a:endParaRPr lang="en-US"/>
          </a:p>
        </p:txBody>
      </p:sp>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F2FAB87-244E-46B4-ADA7-3EC9D493125E}" type="datetimeFigureOut">
              <a:rPr lang="en-US" smtClean="0"/>
              <a:pPr/>
              <a:t>1/7/2016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0A978F-721A-4FDF-8C04-A9374EA1071E}" type="slidenum">
              <a:rPr lang="en-US" smtClean="0"/>
              <a:pPr/>
              <a:t>‹#›</a:t>
            </a:fld>
            <a:endParaRPr lang="en-US"/>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2FAB87-244E-46B4-ADA7-3EC9D493125E}" type="datetimeFigureOut">
              <a:rPr lang="en-US" smtClean="0"/>
              <a:pPr/>
              <a:t>1/7/2016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0A978F-721A-4FDF-8C04-A9374EA1071E}" type="slidenum">
              <a:rPr lang="en-US" smtClean="0"/>
              <a:pPr/>
              <a:t>‹#›</a:t>
            </a:fld>
            <a:endParaRPr lang="en-US"/>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F2FAB87-244E-46B4-ADA7-3EC9D493125E}" type="datetimeFigureOut">
              <a:rPr lang="en-US" smtClean="0"/>
              <a:pPr/>
              <a:t>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0A978F-721A-4FDF-8C04-A9374EA1071E}" type="slidenum">
              <a:rPr lang="en-US" smtClean="0"/>
              <a:pPr/>
              <a:t>‹#›</a:t>
            </a:fld>
            <a:endParaRPr lang="en-US"/>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F2FAB87-244E-46B4-ADA7-3EC9D493125E}" type="datetimeFigureOut">
              <a:rPr lang="en-US" smtClean="0"/>
              <a:pPr/>
              <a:t>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CE0A978F-721A-4FDF-8C04-A9374EA1071E}"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F2FAB87-244E-46B4-ADA7-3EC9D493125E}" type="datetimeFigureOut">
              <a:rPr lang="en-US" smtClean="0"/>
              <a:pPr/>
              <a:t>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0A978F-721A-4FDF-8C04-A9374EA1071E}" type="slidenum">
              <a:rPr lang="en-US" smtClean="0"/>
              <a:pPr/>
              <a:t>‹#›</a:t>
            </a:fld>
            <a:endParaRPr lang="en-US"/>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F2FAB87-244E-46B4-ADA7-3EC9D493125E}" type="datetimeFigureOut">
              <a:rPr lang="en-US" smtClean="0"/>
              <a:pPr/>
              <a:t>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0A978F-721A-4FDF-8C04-A9374EA1071E}" type="slidenum">
              <a:rPr lang="en-US" smtClean="0"/>
              <a:pPr/>
              <a:t>‹#›</a:t>
            </a:fld>
            <a:endParaRPr lang="en-US"/>
          </a:p>
        </p:txBody>
      </p:sp>
    </p:spTree>
  </p:cSld>
  <p:clrMapOvr>
    <a:masterClrMapping/>
  </p:clrMapOvr>
  <p:transition>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r>
              <a:rPr lang="en-US"/>
              <a:t>PH0101   UNIT 2  LECTURE 2</a:t>
            </a: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FBB469D7-9490-4945-9547-8D6D5D88B047}" type="slidenum">
              <a:rPr lang="en-US"/>
              <a:pPr/>
              <a:t>‹#›</a:t>
            </a:fld>
            <a:endParaRPr lang="en-US"/>
          </a:p>
        </p:txBody>
      </p:sp>
    </p:spTree>
  </p:cSld>
  <p:clrMapOvr>
    <a:masterClrMapping/>
  </p:clrMapOvr>
  <p:transition>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3F2FAB87-244E-46B4-ADA7-3EC9D493125E}" type="datetimeFigureOut">
              <a:rPr lang="en-US" smtClean="0"/>
              <a:pPr/>
              <a:t>1/7/2016</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E0A978F-721A-4FDF-8C04-A9374EA1071E}" type="slidenum">
              <a:rPr lang="en-US" smtClean="0"/>
              <a:pPr/>
              <a:t>‹#›</a:t>
            </a:fld>
            <a:endParaRPr lang="en-US"/>
          </a:p>
        </p:txBody>
      </p:sp>
    </p:spTree>
  </p:cSld>
  <p:clrMapOvr>
    <a:masterClrMapping/>
  </p:clrMapOvr>
  <p:transition>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F2FAB87-244E-46B4-ADA7-3EC9D493125E}" type="datetimeFigureOut">
              <a:rPr lang="en-US" smtClean="0"/>
              <a:pPr/>
              <a:t>1/7/2016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E0A978F-721A-4FDF-8C04-A9374EA1071E}"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transition>
    <p:wipe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3F2FAB87-244E-46B4-ADA7-3EC9D493125E}" type="datetimeFigureOut">
              <a:rPr lang="en-US" smtClean="0"/>
              <a:pPr/>
              <a:t>1/7/2016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E0A978F-721A-4FDF-8C04-A9374EA1071E}"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p:wipe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F2FAB87-244E-46B4-ADA7-3EC9D493125E}" type="datetimeFigureOut">
              <a:rPr lang="en-US" smtClean="0"/>
              <a:pPr/>
              <a:t>1/7/2016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E0A978F-721A-4FDF-8C04-A9374EA1071E}"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p:wipe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3F2FAB87-244E-46B4-ADA7-3EC9D493125E}" type="datetimeFigureOut">
              <a:rPr lang="en-US" smtClean="0"/>
              <a:pPr/>
              <a:t>1/7/2016</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CE0A978F-721A-4FDF-8C04-A9374EA1071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p:wipe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3F2FAB87-244E-46B4-ADA7-3EC9D493125E}" type="datetimeFigureOut">
              <a:rPr lang="en-US" smtClean="0"/>
              <a:pPr/>
              <a:t>1/7/2016</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CE0A978F-721A-4FDF-8C04-A9374EA1071E}"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p:wipe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3F2FAB87-244E-46B4-ADA7-3EC9D493125E}" type="datetimeFigureOut">
              <a:rPr lang="en-US" smtClean="0"/>
              <a:pPr/>
              <a:t>1/7/2016</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CE0A978F-721A-4FDF-8C04-A9374EA1071E}" type="slidenum">
              <a:rPr lang="en-US" smtClean="0"/>
              <a:pPr/>
              <a:t>‹#›</a:t>
            </a:fld>
            <a:endParaRPr lang="en-US"/>
          </a:p>
        </p:txBody>
      </p:sp>
    </p:spTree>
  </p:cSld>
  <p:clrMapOvr>
    <a:masterClrMapping/>
  </p:clrMapOvr>
  <p:transition>
    <p:wipe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3F2FAB87-244E-46B4-ADA7-3EC9D493125E}" type="datetimeFigureOut">
              <a:rPr lang="en-US" smtClean="0"/>
              <a:pPr/>
              <a:t>1/7/2016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E0A978F-721A-4FDF-8C04-A9374EA1071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p:wipe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3F2FAB87-244E-46B4-ADA7-3EC9D493125E}" type="datetimeFigureOut">
              <a:rPr lang="en-US" smtClean="0"/>
              <a:pPr/>
              <a:t>1/7/2016</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E0A978F-721A-4FDF-8C04-A9374EA1071E}"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p:wipe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F2FAB87-244E-46B4-ADA7-3EC9D493125E}" type="datetimeFigureOut">
              <a:rPr lang="en-US" smtClean="0"/>
              <a:pPr/>
              <a:t>1/7/2016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E0A978F-721A-4FDF-8C04-A9374EA1071E}" type="slidenum">
              <a:rPr lang="en-US" smtClean="0"/>
              <a:pPr/>
              <a:t>‹#›</a:t>
            </a:fld>
            <a:endParaRPr lang="en-US"/>
          </a:p>
        </p:txBody>
      </p:sp>
    </p:spTree>
  </p:cSld>
  <p:clrMapOvr>
    <a:masterClrMapping/>
  </p:clrMapOvr>
  <p:transition>
    <p:wipe dir="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F2FAB87-244E-46B4-ADA7-3EC9D493125E}" type="datetimeFigureOut">
              <a:rPr lang="en-US" smtClean="0"/>
              <a:pPr/>
              <a:t>1/7/2016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E0A978F-721A-4FDF-8C04-A9374EA1071E}" type="slidenum">
              <a:rPr lang="en-US" smtClean="0"/>
              <a:pPr/>
              <a:t>‹#›</a:t>
            </a:fld>
            <a:endParaRPr lang="en-US"/>
          </a:p>
        </p:txBody>
      </p:sp>
    </p:spTree>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F2FAB87-244E-46B4-ADA7-3EC9D493125E}" type="datetimeFigureOut">
              <a:rPr lang="en-US" smtClean="0"/>
              <a:pPr/>
              <a:t>1/7/2016</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E0A978F-721A-4FDF-8C04-A9374EA1071E}"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80" r:id="rId12"/>
  </p:sldLayoutIdLst>
  <p:transition>
    <p:wipe dir="r"/>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3F2FAB87-244E-46B4-ADA7-3EC9D493125E}" type="datetimeFigureOut">
              <a:rPr lang="en-US" smtClean="0"/>
              <a:pPr/>
              <a:t>1/7/2016</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E0A978F-721A-4FDF-8C04-A9374EA1071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ransition>
    <p:wipe dir="r"/>
  </p:transition>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9.wmf"/><Relationship Id="rId5" Type="http://schemas.openxmlformats.org/officeDocument/2006/relationships/oleObject" Target="../embeddings/oleObject2.bin"/><Relationship Id="rId10" Type="http://schemas.openxmlformats.org/officeDocument/2006/relationships/image" Target="../media/image11.wmf"/><Relationship Id="rId4" Type="http://schemas.openxmlformats.org/officeDocument/2006/relationships/image" Target="../media/image8.emf"/><Relationship Id="rId9" Type="http://schemas.openxmlformats.org/officeDocument/2006/relationships/oleObject" Target="../embeddings/oleObject4.bin"/></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2.xml"/><Relationship Id="rId1" Type="http://schemas.openxmlformats.org/officeDocument/2006/relationships/vmlDrawing" Target="../drawings/vmlDrawing2.vml"/><Relationship Id="rId5" Type="http://schemas.openxmlformats.org/officeDocument/2006/relationships/image" Target="../media/image13.png"/><Relationship Id="rId4" Type="http://schemas.openxmlformats.org/officeDocument/2006/relationships/image" Target="../media/image12.wmf"/></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r>
              <a:rPr lang="en-US" dirty="0" smtClean="0"/>
              <a:t>Name -Dr </a:t>
            </a:r>
            <a:r>
              <a:rPr lang="en-US" dirty="0" err="1" smtClean="0"/>
              <a:t>Meeran</a:t>
            </a:r>
            <a:r>
              <a:rPr lang="en-US" dirty="0" smtClean="0"/>
              <a:t> </a:t>
            </a:r>
            <a:r>
              <a:rPr lang="en-US" dirty="0" err="1" smtClean="0"/>
              <a:t>Rani</a:t>
            </a:r>
            <a:endParaRPr lang="en-US" dirty="0" smtClean="0"/>
          </a:p>
          <a:p>
            <a:r>
              <a:rPr lang="en-US" dirty="0" smtClean="0"/>
              <a:t>Department -Physics</a:t>
            </a:r>
          </a:p>
          <a:p>
            <a:r>
              <a:rPr lang="en-US" dirty="0" smtClean="0"/>
              <a:t>Designation -Associate Professor </a:t>
            </a:r>
          </a:p>
          <a:p>
            <a:r>
              <a:rPr lang="en-US" dirty="0" smtClean="0"/>
              <a:t>Academic Qualification -</a:t>
            </a:r>
            <a:r>
              <a:rPr lang="en-US" dirty="0" err="1" smtClean="0"/>
              <a:t>M.Sc</a:t>
            </a:r>
            <a:r>
              <a:rPr lang="en-US" dirty="0" smtClean="0"/>
              <a:t> Physics </a:t>
            </a:r>
            <a:r>
              <a:rPr lang="en-US" dirty="0" err="1" smtClean="0"/>
              <a:t>M.Phil</a:t>
            </a:r>
            <a:r>
              <a:rPr lang="en-US" dirty="0" smtClean="0"/>
              <a:t> PhD</a:t>
            </a:r>
          </a:p>
          <a:p>
            <a:r>
              <a:rPr lang="en-US" dirty="0" smtClean="0"/>
              <a:t>Research Topic- Study of low cost high performance permanent magnetic material by Gamma Ray resonance Florescence Technique</a:t>
            </a:r>
          </a:p>
          <a:p>
            <a:r>
              <a:rPr lang="en-US" dirty="0" smtClean="0"/>
              <a:t>No. Of Research Publication- 7</a:t>
            </a:r>
          </a:p>
          <a:p>
            <a:r>
              <a:rPr lang="en-US" dirty="0" smtClean="0"/>
              <a:t>Other activities – Convener Admission Committee </a:t>
            </a:r>
            <a:r>
              <a:rPr lang="en-US" dirty="0" err="1" smtClean="0"/>
              <a:t>B.Sc</a:t>
            </a:r>
            <a:r>
              <a:rPr lang="en-US" dirty="0" smtClean="0"/>
              <a:t> 1,Convener of Red Cross Committee ,Convener of </a:t>
            </a:r>
            <a:r>
              <a:rPr lang="en-US" dirty="0" err="1" smtClean="0"/>
              <a:t>Swachh</a:t>
            </a:r>
            <a:r>
              <a:rPr lang="en-US" dirty="0" smtClean="0"/>
              <a:t> Bharat </a:t>
            </a:r>
            <a:r>
              <a:rPr lang="en-US" dirty="0" err="1" smtClean="0"/>
              <a:t>Abhiyan</a:t>
            </a:r>
            <a:r>
              <a:rPr lang="en-US" dirty="0" smtClean="0"/>
              <a:t> Committee ,</a:t>
            </a:r>
          </a:p>
          <a:p>
            <a:pPr>
              <a:buNone/>
            </a:pPr>
            <a:r>
              <a:rPr lang="en-US" dirty="0" smtClean="0"/>
              <a:t>   In charge UGC Network Resource Centre Govt. College </a:t>
            </a:r>
            <a:r>
              <a:rPr lang="en-US" dirty="0" err="1" smtClean="0"/>
              <a:t>Ropar</a:t>
            </a:r>
            <a:r>
              <a:rPr lang="en-US" dirty="0" smtClean="0"/>
              <a:t>, Member of Research Committee of College and Member of Science Society</a:t>
            </a:r>
          </a:p>
        </p:txBody>
      </p:sp>
      <p:sp>
        <p:nvSpPr>
          <p:cNvPr id="2" name="Title 1"/>
          <p:cNvSpPr>
            <a:spLocks noGrp="1"/>
          </p:cNvSpPr>
          <p:nvPr>
            <p:ph type="title"/>
          </p:nvPr>
        </p:nvSpPr>
        <p:spPr/>
        <p:txBody>
          <a:bodyPr/>
          <a:lstStyle/>
          <a:p>
            <a:r>
              <a:rPr lang="en-US" dirty="0" smtClean="0"/>
              <a:t>Personal Profile </a:t>
            </a:r>
            <a:endParaRPr lang="en-US" dirty="0"/>
          </a:p>
        </p:txBody>
      </p:sp>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04800"/>
            <a:ext cx="7772400" cy="1470025"/>
          </a:xfrm>
        </p:spPr>
        <p:txBody>
          <a:bodyPr/>
          <a:lstStyle/>
          <a:p>
            <a:r>
              <a:rPr lang="en-US" dirty="0" smtClean="0"/>
              <a:t>Magnetism</a:t>
            </a:r>
            <a:endParaRPr lang="en-US" dirty="0"/>
          </a:p>
        </p:txBody>
      </p:sp>
      <p:sp>
        <p:nvSpPr>
          <p:cNvPr id="6" name="Subtitle 5"/>
          <p:cNvSpPr>
            <a:spLocks noGrp="1"/>
          </p:cNvSpPr>
          <p:nvPr>
            <p:ph type="subTitle" idx="1"/>
          </p:nvPr>
        </p:nvSpPr>
        <p:spPr>
          <a:xfrm>
            <a:off x="304800" y="2438400"/>
            <a:ext cx="7848600" cy="4191000"/>
          </a:xfrm>
          <a:ln>
            <a:noFill/>
          </a:ln>
        </p:spPr>
        <p:txBody>
          <a:bodyPr>
            <a:normAutofit/>
          </a:bodyPr>
          <a:lstStyle/>
          <a:p>
            <a:pPr marL="514350" indent="-514350" algn="l">
              <a:buClr>
                <a:schemeClr val="tx1"/>
              </a:buClr>
              <a:buFont typeface="+mj-lt"/>
              <a:buAutoNum type="arabicPeriod"/>
            </a:pPr>
            <a:r>
              <a:rPr lang="en-US" dirty="0" smtClean="0">
                <a:solidFill>
                  <a:srgbClr val="FF0000"/>
                </a:solidFill>
              </a:rPr>
              <a:t>History of Magnetism </a:t>
            </a:r>
          </a:p>
          <a:p>
            <a:pPr marL="514350" indent="-514350" algn="l">
              <a:buClr>
                <a:schemeClr val="tx1"/>
              </a:buClr>
              <a:buFont typeface="+mj-lt"/>
              <a:buAutoNum type="arabicPeriod"/>
            </a:pPr>
            <a:r>
              <a:rPr lang="en-US" dirty="0" smtClean="0">
                <a:solidFill>
                  <a:srgbClr val="FF0000"/>
                </a:solidFill>
              </a:rPr>
              <a:t>Magnetic Field (Definition, Lorentz Force equation and Special cases of the equation)</a:t>
            </a:r>
          </a:p>
          <a:p>
            <a:pPr marL="514350" indent="-514350" algn="l">
              <a:buClr>
                <a:schemeClr val="tx1"/>
              </a:buClr>
              <a:buFont typeface="+mj-lt"/>
              <a:buAutoNum type="arabicPeriod"/>
            </a:pPr>
            <a:r>
              <a:rPr lang="en-US" dirty="0" err="1" smtClean="0">
                <a:solidFill>
                  <a:srgbClr val="FF0000"/>
                </a:solidFill>
              </a:rPr>
              <a:t>Biot</a:t>
            </a:r>
            <a:r>
              <a:rPr lang="en-US" dirty="0" smtClean="0">
                <a:solidFill>
                  <a:srgbClr val="FF0000"/>
                </a:solidFill>
              </a:rPr>
              <a:t> </a:t>
            </a:r>
            <a:r>
              <a:rPr lang="en-US" dirty="0" err="1" smtClean="0">
                <a:solidFill>
                  <a:srgbClr val="FF0000"/>
                </a:solidFill>
              </a:rPr>
              <a:t>Savart’s</a:t>
            </a:r>
            <a:r>
              <a:rPr lang="en-US" dirty="0" smtClean="0">
                <a:solidFill>
                  <a:srgbClr val="FF0000"/>
                </a:solidFill>
              </a:rPr>
              <a:t> Law</a:t>
            </a:r>
          </a:p>
          <a:p>
            <a:pPr marL="514350" indent="-514350" algn="l">
              <a:buClr>
                <a:schemeClr val="tx1"/>
              </a:buClr>
              <a:buFont typeface="+mj-lt"/>
              <a:buAutoNum type="arabicPeriod"/>
            </a:pPr>
            <a:r>
              <a:rPr lang="en-US" dirty="0" smtClean="0">
                <a:solidFill>
                  <a:srgbClr val="FF0000"/>
                </a:solidFill>
              </a:rPr>
              <a:t>Ampere’s Law</a:t>
            </a:r>
            <a:br>
              <a:rPr lang="en-US" dirty="0" smtClean="0">
                <a:solidFill>
                  <a:srgbClr val="FF0000"/>
                </a:solidFill>
              </a:rPr>
            </a:br>
            <a:endParaRPr lang="en-US" dirty="0" smtClean="0">
              <a:solidFill>
                <a:srgbClr val="FF0000"/>
              </a:solidFill>
            </a:endParaRPr>
          </a:p>
          <a:p>
            <a:pPr marL="514350" indent="-514350" algn="l">
              <a:buClr>
                <a:schemeClr val="tx1"/>
              </a:buClr>
              <a:buFont typeface="+mj-lt"/>
              <a:buAutoNum type="arabicPeriod"/>
            </a:pPr>
            <a:endParaRPr lang="en-US" dirty="0">
              <a:solidFill>
                <a:srgbClr val="FF0000"/>
              </a:solidFill>
            </a:endParaRPr>
          </a:p>
        </p:txBody>
      </p:sp>
      <p:sp>
        <p:nvSpPr>
          <p:cNvPr id="5" name="TextBox 4"/>
          <p:cNvSpPr txBox="1"/>
          <p:nvPr/>
        </p:nvSpPr>
        <p:spPr>
          <a:xfrm>
            <a:off x="685800" y="1905000"/>
            <a:ext cx="4023360" cy="523220"/>
          </a:xfrm>
          <a:prstGeom prst="rect">
            <a:avLst/>
          </a:prstGeom>
          <a:noFill/>
        </p:spPr>
        <p:txBody>
          <a:bodyPr wrap="square" rtlCol="0">
            <a:spAutoFit/>
          </a:bodyPr>
          <a:lstStyle/>
          <a:p>
            <a:r>
              <a:rPr lang="en-US" sz="2800" b="1" dirty="0" smtClean="0"/>
              <a:t>Index</a:t>
            </a:r>
            <a:endParaRPr lang="en-US" sz="2800" b="1" dirty="0"/>
          </a:p>
        </p:txBody>
      </p:sp>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143000"/>
          </a:xfrm>
        </p:spPr>
        <p:txBody>
          <a:bodyPr/>
          <a:lstStyle/>
          <a:p>
            <a:r>
              <a:rPr lang="en-US" dirty="0" smtClean="0"/>
              <a:t>History </a:t>
            </a:r>
            <a:r>
              <a:rPr lang="en-US" dirty="0"/>
              <a:t>o</a:t>
            </a:r>
            <a:r>
              <a:rPr lang="en-US" dirty="0" smtClean="0"/>
              <a:t>f Magnetism</a:t>
            </a:r>
            <a:endParaRPr lang="en-US" dirty="0"/>
          </a:p>
        </p:txBody>
      </p:sp>
      <p:sp>
        <p:nvSpPr>
          <p:cNvPr id="3" name="Content Placeholder 2"/>
          <p:cNvSpPr>
            <a:spLocks noGrp="1"/>
          </p:cNvSpPr>
          <p:nvPr>
            <p:ph idx="1"/>
          </p:nvPr>
        </p:nvSpPr>
        <p:spPr/>
        <p:txBody>
          <a:bodyPr>
            <a:normAutofit fontScale="70000" lnSpcReduction="20000"/>
          </a:bodyPr>
          <a:lstStyle/>
          <a:p>
            <a:endParaRPr lang="en-US" dirty="0" smtClean="0"/>
          </a:p>
          <a:p>
            <a:r>
              <a:rPr lang="en-US" dirty="0" smtClean="0"/>
              <a:t>Magnetic phenomena were first observed at least 2500 years ago in fragments of magnetized iron ore found near ancient city of Magnesia, now in Turkey.</a:t>
            </a:r>
          </a:p>
          <a:p>
            <a:r>
              <a:rPr lang="en-US" dirty="0" smtClean="0"/>
              <a:t>These fragments were examples of what are now called permanent magnets.</a:t>
            </a:r>
          </a:p>
          <a:p>
            <a:r>
              <a:rPr lang="en-US" dirty="0" smtClean="0"/>
              <a:t>Later on , in  1820 </a:t>
            </a:r>
            <a:r>
              <a:rPr lang="en-US" dirty="0" err="1" smtClean="0"/>
              <a:t>Oersted</a:t>
            </a:r>
            <a:r>
              <a:rPr lang="en-US" dirty="0" smtClean="0"/>
              <a:t> noticed that current flowing in a straight wire caused a noticeable deflection in a nearby magnetic compass needle.</a:t>
            </a:r>
          </a:p>
          <a:p>
            <a:endParaRPr lang="en-US" dirty="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Since a magnetic needle can be deflected by a magnetic field only so a current carrying conductor must produce a magnetic field around it.</a:t>
            </a:r>
            <a:endParaRPr lang="en-US" dirty="0"/>
          </a:p>
        </p:txBody>
      </p:sp>
      <p:pic>
        <p:nvPicPr>
          <p:cNvPr id="1027" name="Picture 3" descr="E:\oersted.png"/>
          <p:cNvPicPr>
            <a:picLocks noChangeAspect="1" noChangeArrowheads="1"/>
          </p:cNvPicPr>
          <p:nvPr/>
        </p:nvPicPr>
        <p:blipFill>
          <a:blip r:embed="rId2" cstate="print"/>
          <a:srcRect/>
          <a:stretch>
            <a:fillRect/>
          </a:stretch>
        </p:blipFill>
        <p:spPr bwMode="auto">
          <a:xfrm>
            <a:off x="2819400" y="3657600"/>
            <a:ext cx="3067050" cy="1495425"/>
          </a:xfrm>
          <a:prstGeom prst="rect">
            <a:avLst/>
          </a:prstGeom>
          <a:noFill/>
        </p:spPr>
      </p:pic>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143000"/>
          </a:xfrm>
        </p:spPr>
        <p:txBody>
          <a:bodyPr>
            <a:normAutofit/>
          </a:bodyPr>
          <a:lstStyle/>
          <a:p>
            <a:r>
              <a:rPr lang="en-US" dirty="0" smtClean="0"/>
              <a:t> Magnetic Field </a:t>
            </a:r>
            <a:endParaRPr lang="en-US" dirty="0"/>
          </a:p>
        </p:txBody>
      </p:sp>
      <p:sp>
        <p:nvSpPr>
          <p:cNvPr id="3" name="Content Placeholder 2"/>
          <p:cNvSpPr>
            <a:spLocks noGrp="1"/>
          </p:cNvSpPr>
          <p:nvPr>
            <p:ph idx="1"/>
          </p:nvPr>
        </p:nvSpPr>
        <p:spPr>
          <a:xfrm>
            <a:off x="609600" y="1600200"/>
            <a:ext cx="8077200" cy="4114800"/>
          </a:xfrm>
        </p:spPr>
        <p:txBody>
          <a:bodyPr>
            <a:normAutofit lnSpcReduction="10000"/>
          </a:bodyPr>
          <a:lstStyle/>
          <a:p>
            <a:r>
              <a:rPr lang="en-US" dirty="0" smtClean="0"/>
              <a:t>Like electric field magnetic field is the space around a magnet or a conductor carrying current within which it’s magnetic influence can be detected.</a:t>
            </a:r>
          </a:p>
          <a:p>
            <a:r>
              <a:rPr lang="en-US" dirty="0" smtClean="0"/>
              <a:t> Cause of magnetic field : It is due to the motion of the electrons which constitute current in the conductor. In other words moving charge is  the cause of magnetic field . </a:t>
            </a:r>
          </a:p>
          <a:p>
            <a:r>
              <a:rPr lang="en-US" dirty="0"/>
              <a:t> </a:t>
            </a:r>
            <a:r>
              <a:rPr lang="en-US" dirty="0" smtClean="0"/>
              <a:t>Behavior of certain materials as permanent magnets is due to microscopic atomic current in these materials.</a:t>
            </a:r>
          </a:p>
        </p:txBody>
      </p:sp>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098" name="AutoShape 2" descr="Image result for magnetic field lines horseshoe magnet"/>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099" name="Picture 3" descr="E:\cx.png"/>
          <p:cNvPicPr>
            <a:picLocks noGrp="1" noChangeAspect="1" noChangeArrowheads="1"/>
          </p:cNvPicPr>
          <p:nvPr>
            <p:ph idx="1"/>
          </p:nvPr>
        </p:nvPicPr>
        <p:blipFill>
          <a:blip r:embed="rId2" cstate="print"/>
          <a:srcRect/>
          <a:stretch>
            <a:fillRect/>
          </a:stretch>
        </p:blipFill>
        <p:spPr bwMode="auto">
          <a:xfrm>
            <a:off x="533400" y="1905000"/>
            <a:ext cx="4257675" cy="2590800"/>
          </a:xfrm>
          <a:prstGeom prst="rect">
            <a:avLst/>
          </a:prstGeom>
          <a:noFill/>
        </p:spPr>
      </p:pic>
      <p:pic>
        <p:nvPicPr>
          <p:cNvPr id="6" name="Picture 2" descr="E:\vm.png"/>
          <p:cNvPicPr>
            <a:picLocks noChangeAspect="1" noChangeArrowheads="1"/>
          </p:cNvPicPr>
          <p:nvPr/>
        </p:nvPicPr>
        <p:blipFill>
          <a:blip r:embed="rId3" cstate="print"/>
          <a:srcRect/>
          <a:stretch>
            <a:fillRect/>
          </a:stretch>
        </p:blipFill>
        <p:spPr bwMode="auto">
          <a:xfrm>
            <a:off x="5029200" y="1905000"/>
            <a:ext cx="3733800" cy="2286000"/>
          </a:xfrm>
          <a:prstGeom prst="rect">
            <a:avLst/>
          </a:prstGeom>
          <a:noFill/>
        </p:spPr>
      </p:pic>
      <p:sp>
        <p:nvSpPr>
          <p:cNvPr id="7" name="TextBox 6"/>
          <p:cNvSpPr txBox="1"/>
          <p:nvPr/>
        </p:nvSpPr>
        <p:spPr>
          <a:xfrm>
            <a:off x="990600" y="4648200"/>
            <a:ext cx="3352800" cy="369332"/>
          </a:xfrm>
          <a:prstGeom prst="rect">
            <a:avLst/>
          </a:prstGeom>
          <a:noFill/>
        </p:spPr>
        <p:txBody>
          <a:bodyPr wrap="square" rtlCol="0">
            <a:spAutoFit/>
          </a:bodyPr>
          <a:lstStyle/>
          <a:p>
            <a:r>
              <a:rPr lang="en-US" dirty="0" smtClean="0"/>
              <a:t>Field due to Horse Shoe Magnet</a:t>
            </a:r>
            <a:endParaRPr lang="en-US" dirty="0"/>
          </a:p>
        </p:txBody>
      </p:sp>
      <p:sp>
        <p:nvSpPr>
          <p:cNvPr id="8" name="TextBox 7"/>
          <p:cNvSpPr txBox="1"/>
          <p:nvPr/>
        </p:nvSpPr>
        <p:spPr>
          <a:xfrm>
            <a:off x="5334000" y="4114800"/>
            <a:ext cx="3352800" cy="369332"/>
          </a:xfrm>
          <a:prstGeom prst="rect">
            <a:avLst/>
          </a:prstGeom>
          <a:noFill/>
        </p:spPr>
        <p:txBody>
          <a:bodyPr wrap="square" rtlCol="0">
            <a:spAutoFit/>
          </a:bodyPr>
          <a:lstStyle/>
          <a:p>
            <a:r>
              <a:rPr lang="en-US" dirty="0" smtClean="0"/>
              <a:t>Field due to Bar Magnet</a:t>
            </a:r>
            <a:endParaRPr lang="en-US" dirty="0"/>
          </a:p>
        </p:txBody>
      </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Magnetic Field(Continued)</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Consider a positive charge(q) moving in a uniform magnetic field(</a:t>
            </a:r>
            <a:r>
              <a:rPr lang="en-US" b="1" dirty="0" smtClean="0"/>
              <a:t>B</a:t>
            </a:r>
            <a:r>
              <a:rPr lang="en-US" dirty="0" smtClean="0"/>
              <a:t>)with velocity (</a:t>
            </a:r>
            <a:r>
              <a:rPr lang="en-US" b="1" dirty="0" smtClean="0"/>
              <a:t>v</a:t>
            </a:r>
            <a:r>
              <a:rPr lang="en-US" dirty="0" smtClean="0"/>
              <a:t>).Let the between </a:t>
            </a:r>
            <a:r>
              <a:rPr lang="en-US" b="1" dirty="0" smtClean="0"/>
              <a:t>B</a:t>
            </a:r>
            <a:r>
              <a:rPr lang="en-US" dirty="0" smtClean="0"/>
              <a:t> and </a:t>
            </a:r>
            <a:r>
              <a:rPr lang="en-US" b="1" dirty="0" smtClean="0"/>
              <a:t>v</a:t>
            </a:r>
            <a:r>
              <a:rPr lang="en-US" dirty="0" smtClean="0"/>
              <a:t> be _.Due to the interaction b/w magnetic field produced due to moving charge(current) and magnetic field </a:t>
            </a:r>
            <a:r>
              <a:rPr lang="en-US" b="1" dirty="0" smtClean="0"/>
              <a:t>B</a:t>
            </a:r>
            <a:r>
              <a:rPr lang="en-US" dirty="0" smtClean="0"/>
              <a:t> the charge q experiences a force(</a:t>
            </a:r>
            <a:r>
              <a:rPr lang="en-US" b="1" dirty="0" smtClean="0"/>
              <a:t>F</a:t>
            </a:r>
            <a:r>
              <a:rPr lang="en-US" dirty="0" smtClean="0"/>
              <a:t>) which depends on :- </a:t>
            </a:r>
          </a:p>
          <a:p>
            <a:pPr>
              <a:buNone/>
            </a:pPr>
            <a:r>
              <a:rPr lang="en-US" dirty="0" smtClean="0"/>
              <a:t>     1) F </a:t>
            </a:r>
            <a:r>
              <a:rPr lang="el-GR" dirty="0" smtClean="0"/>
              <a:t>α </a:t>
            </a:r>
            <a:r>
              <a:rPr lang="en-US" dirty="0" smtClean="0"/>
              <a:t>q</a:t>
            </a:r>
          </a:p>
          <a:p>
            <a:pPr>
              <a:buNone/>
            </a:pPr>
            <a:r>
              <a:rPr lang="en-US" dirty="0"/>
              <a:t> </a:t>
            </a:r>
            <a:r>
              <a:rPr lang="en-US" dirty="0" smtClean="0"/>
              <a:t>    2) F </a:t>
            </a:r>
            <a:r>
              <a:rPr lang="el-GR" dirty="0" smtClean="0"/>
              <a:t>α </a:t>
            </a:r>
            <a:r>
              <a:rPr lang="en-US" dirty="0" smtClean="0"/>
              <a:t>v sin</a:t>
            </a:r>
            <a:r>
              <a:rPr lang="el-GR" dirty="0" smtClean="0"/>
              <a:t> θ</a:t>
            </a:r>
            <a:endParaRPr lang="en-US" dirty="0" smtClean="0"/>
          </a:p>
          <a:p>
            <a:pPr>
              <a:buNone/>
            </a:pPr>
            <a:r>
              <a:rPr lang="en-US" dirty="0"/>
              <a:t> </a:t>
            </a:r>
            <a:r>
              <a:rPr lang="en-US" dirty="0" smtClean="0"/>
              <a:t>    3) F </a:t>
            </a:r>
            <a:r>
              <a:rPr lang="el-GR" dirty="0" smtClean="0"/>
              <a:t>α</a:t>
            </a:r>
            <a:r>
              <a:rPr lang="en-US" dirty="0" smtClean="0"/>
              <a:t> B</a:t>
            </a:r>
          </a:p>
          <a:p>
            <a:pPr>
              <a:buNone/>
            </a:pPr>
            <a:r>
              <a:rPr lang="en-US" dirty="0" smtClean="0"/>
              <a:t>Combining these factors, we get</a:t>
            </a:r>
          </a:p>
          <a:p>
            <a:pPr>
              <a:buNone/>
            </a:pPr>
            <a:r>
              <a:rPr lang="en-US" dirty="0"/>
              <a:t> </a:t>
            </a:r>
            <a:r>
              <a:rPr lang="en-US" dirty="0" smtClean="0"/>
              <a:t>                                                             </a:t>
            </a:r>
            <a:r>
              <a:rPr lang="en-US" sz="2800" dirty="0" smtClean="0">
                <a:solidFill>
                  <a:schemeClr val="tx1">
                    <a:lumMod val="75000"/>
                    <a:lumOff val="25000"/>
                  </a:schemeClr>
                </a:solidFill>
              </a:rPr>
              <a:t>F=</a:t>
            </a:r>
            <a:r>
              <a:rPr lang="en-US" sz="2800" dirty="0" err="1" smtClean="0">
                <a:solidFill>
                  <a:schemeClr val="tx1">
                    <a:lumMod val="75000"/>
                    <a:lumOff val="25000"/>
                  </a:schemeClr>
                </a:solidFill>
              </a:rPr>
              <a:t>kqBvsin</a:t>
            </a:r>
            <a:r>
              <a:rPr lang="el-GR" sz="2800" dirty="0" smtClean="0"/>
              <a:t>θ</a:t>
            </a:r>
            <a:endParaRPr lang="en-US" sz="2800" dirty="0" smtClean="0">
              <a:solidFill>
                <a:schemeClr val="tx1">
                  <a:lumMod val="75000"/>
                  <a:lumOff val="25000"/>
                </a:schemeClr>
              </a:solidFill>
            </a:endParaRPr>
          </a:p>
          <a:p>
            <a:pPr>
              <a:buNone/>
            </a:pPr>
            <a:r>
              <a:rPr lang="en-US" dirty="0" smtClean="0"/>
              <a:t>where k is constant and is = 1. Therefore</a:t>
            </a:r>
          </a:p>
          <a:p>
            <a:pPr>
              <a:buNone/>
            </a:pPr>
            <a:endParaRPr lang="en-US" dirty="0" smtClean="0"/>
          </a:p>
          <a:p>
            <a:pPr>
              <a:buNone/>
            </a:pPr>
            <a:r>
              <a:rPr lang="en-US" dirty="0" smtClean="0"/>
              <a:t>                                                                F=</a:t>
            </a:r>
            <a:r>
              <a:rPr lang="en-US" dirty="0" err="1" smtClean="0"/>
              <a:t>qBvsin</a:t>
            </a:r>
            <a:r>
              <a:rPr lang="el-GR" dirty="0" smtClean="0"/>
              <a:t>θ</a:t>
            </a:r>
            <a:endParaRPr lang="en-US" dirty="0" smtClean="0"/>
          </a:p>
          <a:p>
            <a:pPr>
              <a:buNone/>
            </a:pPr>
            <a:r>
              <a:rPr lang="en-US" dirty="0" smtClean="0"/>
              <a:t>In vector notation</a:t>
            </a:r>
          </a:p>
          <a:p>
            <a:pPr>
              <a:buNone/>
            </a:pPr>
            <a:r>
              <a:rPr lang="en-US" dirty="0"/>
              <a:t> </a:t>
            </a:r>
            <a:r>
              <a:rPr lang="en-US" dirty="0" smtClean="0"/>
              <a:t>                                               </a:t>
            </a:r>
          </a:p>
          <a:p>
            <a:pPr>
              <a:buNone/>
            </a:pPr>
            <a:r>
              <a:rPr lang="en-US" b="1" dirty="0" smtClean="0"/>
              <a:t>                                                                  F</a:t>
            </a:r>
            <a:r>
              <a:rPr lang="en-US" dirty="0" smtClean="0"/>
              <a:t>=</a:t>
            </a:r>
            <a:r>
              <a:rPr lang="en-US" dirty="0" err="1" smtClean="0"/>
              <a:t>q</a:t>
            </a:r>
            <a:r>
              <a:rPr lang="en-US" b="1" dirty="0" err="1" smtClean="0"/>
              <a:t>v</a:t>
            </a:r>
            <a:r>
              <a:rPr lang="en-US" dirty="0" err="1" smtClean="0"/>
              <a:t>×</a:t>
            </a:r>
            <a:r>
              <a:rPr lang="en-US" b="1" dirty="0" err="1" smtClean="0"/>
              <a:t>B</a:t>
            </a:r>
            <a:endParaRPr lang="en-US" dirty="0" smtClean="0"/>
          </a:p>
          <a:p>
            <a:pPr>
              <a:buNone/>
            </a:pPr>
            <a:endParaRPr lang="en-US" dirty="0" smtClean="0"/>
          </a:p>
          <a:p>
            <a:pPr>
              <a:buNone/>
            </a:pPr>
            <a:r>
              <a:rPr lang="en-US" dirty="0" smtClean="0"/>
              <a:t>This Force on the charged particle is known as Lorentz Force</a:t>
            </a:r>
          </a:p>
          <a:p>
            <a:pPr>
              <a:buNone/>
            </a:pPr>
            <a:endParaRPr lang="en-US" dirty="0" smtClean="0"/>
          </a:p>
        </p:txBody>
      </p:sp>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Defining Magnetic Field and Units of Magnetic Field</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Just as in Electrostatics Electric field(</a:t>
            </a:r>
            <a:r>
              <a:rPr lang="en-US" b="1" dirty="0" smtClean="0"/>
              <a:t>E</a:t>
            </a:r>
            <a:r>
              <a:rPr lang="en-US" dirty="0" smtClean="0"/>
              <a:t>) is defined (quantitatively) from </a:t>
            </a:r>
            <a:r>
              <a:rPr lang="en-US" b="1" dirty="0" smtClean="0"/>
              <a:t>F</a:t>
            </a:r>
            <a:r>
              <a:rPr lang="en-US" dirty="0" smtClean="0"/>
              <a:t>=</a:t>
            </a:r>
            <a:r>
              <a:rPr lang="en-US" dirty="0" err="1" smtClean="0"/>
              <a:t>q</a:t>
            </a:r>
            <a:r>
              <a:rPr lang="en-US" b="1" dirty="0" err="1" smtClean="0"/>
              <a:t>E</a:t>
            </a:r>
            <a:r>
              <a:rPr lang="en-US" dirty="0"/>
              <a:t> </a:t>
            </a:r>
            <a:r>
              <a:rPr lang="en-US" dirty="0" smtClean="0"/>
              <a:t>similarly in magnetism Magnetic field (</a:t>
            </a:r>
            <a:r>
              <a:rPr lang="en-US" b="1" dirty="0" smtClean="0"/>
              <a:t>B) </a:t>
            </a:r>
            <a:r>
              <a:rPr lang="en-US" dirty="0" smtClean="0"/>
              <a:t>is defined from</a:t>
            </a:r>
            <a:endParaRPr lang="en-US" b="1" dirty="0" smtClean="0"/>
          </a:p>
          <a:p>
            <a:pPr>
              <a:buNone/>
            </a:pPr>
            <a:r>
              <a:rPr lang="en-US" dirty="0" smtClean="0"/>
              <a:t>    F=</a:t>
            </a:r>
            <a:r>
              <a:rPr lang="en-US" dirty="0" err="1" smtClean="0"/>
              <a:t>qBvsin</a:t>
            </a:r>
            <a:r>
              <a:rPr lang="el-GR" dirty="0" smtClean="0"/>
              <a:t> θ</a:t>
            </a:r>
            <a:r>
              <a:rPr lang="en-US" dirty="0" smtClean="0"/>
              <a:t>.</a:t>
            </a:r>
          </a:p>
          <a:p>
            <a:pPr>
              <a:buNone/>
            </a:pPr>
            <a:r>
              <a:rPr lang="en-US" dirty="0" smtClean="0"/>
              <a:t>   If v=1,q=1,</a:t>
            </a:r>
            <a:r>
              <a:rPr lang="el-GR" dirty="0" smtClean="0"/>
              <a:t> θ </a:t>
            </a:r>
            <a:r>
              <a:rPr lang="en-US" dirty="0" smtClean="0"/>
              <a:t>=90 then F=B which means magnetic field at a point is numerically equal to force experienced by a unit charge moving with unit velocity perpendicular to the direction of the field.</a:t>
            </a:r>
          </a:p>
          <a:p>
            <a:r>
              <a:rPr lang="en-US" b="1" dirty="0" smtClean="0"/>
              <a:t>B</a:t>
            </a:r>
            <a:r>
              <a:rPr lang="en-US" dirty="0" smtClean="0"/>
              <a:t> is also known as magnetic induction or magnetic flux density.</a:t>
            </a:r>
          </a:p>
          <a:p>
            <a:r>
              <a:rPr lang="en-US" dirty="0" smtClean="0"/>
              <a:t>SI unit of </a:t>
            </a:r>
            <a:r>
              <a:rPr lang="en-US" b="1" dirty="0" smtClean="0"/>
              <a:t>B</a:t>
            </a:r>
            <a:r>
              <a:rPr lang="en-US" dirty="0" smtClean="0"/>
              <a:t> is Tesla(T)or Weber/</a:t>
            </a:r>
            <a:r>
              <a:rPr lang="en-US" dirty="0" err="1" smtClean="0"/>
              <a:t>metre</a:t>
            </a:r>
            <a:r>
              <a:rPr lang="en-US" dirty="0" smtClean="0"/>
              <a:t> square(</a:t>
            </a:r>
            <a:r>
              <a:rPr lang="en-US" dirty="0" err="1" smtClean="0"/>
              <a:t>Wb</a:t>
            </a:r>
            <a:r>
              <a:rPr lang="en-US" dirty="0" smtClean="0"/>
              <a:t> m</a:t>
            </a:r>
            <a:r>
              <a:rPr lang="en-US" baseline="30000" dirty="0" smtClean="0"/>
              <a:t>-2</a:t>
            </a:r>
            <a:r>
              <a:rPr lang="en-US" dirty="0" smtClean="0"/>
              <a:t>)</a:t>
            </a:r>
          </a:p>
          <a:p>
            <a:pPr>
              <a:buNone/>
            </a:pPr>
            <a:r>
              <a:rPr lang="en-US" dirty="0" smtClean="0"/>
              <a:t>    or Ns C</a:t>
            </a:r>
            <a:r>
              <a:rPr lang="en-US" baseline="30000" dirty="0" smtClean="0"/>
              <a:t>-1</a:t>
            </a:r>
            <a:r>
              <a:rPr lang="en-US" dirty="0" smtClean="0"/>
              <a:t> m</a:t>
            </a:r>
            <a:r>
              <a:rPr lang="en-US" baseline="30000" dirty="0" smtClean="0"/>
              <a:t>-1</a:t>
            </a:r>
            <a:r>
              <a:rPr lang="en-US" dirty="0" smtClean="0"/>
              <a:t>. Earth’s magnetic field 3.6*10_-5 T.</a:t>
            </a:r>
          </a:p>
          <a:p>
            <a:pPr>
              <a:buNone/>
            </a:pPr>
            <a:r>
              <a:rPr lang="en-US" dirty="0" smtClean="0"/>
              <a:t>   </a:t>
            </a:r>
          </a:p>
          <a:p>
            <a:pPr>
              <a:buNone/>
            </a:pPr>
            <a:endParaRPr lang="en-US" dirty="0" smtClean="0"/>
          </a:p>
          <a:p>
            <a:pPr>
              <a:buNone/>
            </a:pPr>
            <a:endParaRPr lang="en-US" dirty="0" smtClean="0"/>
          </a:p>
        </p:txBody>
      </p:sp>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Special cases in Lorentz Force Equation</a:t>
            </a: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dirty="0" smtClean="0"/>
              <a:t>   1) When </a:t>
            </a:r>
            <a:r>
              <a:rPr lang="el-GR" dirty="0" smtClean="0"/>
              <a:t>θ </a:t>
            </a:r>
            <a:r>
              <a:rPr lang="en-US" dirty="0" smtClean="0"/>
              <a:t>=0 or 180</a:t>
            </a:r>
          </a:p>
          <a:p>
            <a:pPr>
              <a:buNone/>
            </a:pPr>
            <a:r>
              <a:rPr lang="en-US" dirty="0"/>
              <a:t> </a:t>
            </a:r>
            <a:r>
              <a:rPr lang="en-US" dirty="0" smtClean="0"/>
              <a:t>  F =qvBsin0   or F=qvBsin180   as sin0=sin180=0</a:t>
            </a:r>
          </a:p>
          <a:p>
            <a:pPr>
              <a:buNone/>
            </a:pPr>
            <a:r>
              <a:rPr lang="en-US" dirty="0"/>
              <a:t> </a:t>
            </a:r>
            <a:r>
              <a:rPr lang="en-US" dirty="0" smtClean="0"/>
              <a:t>     = 0                    = 0</a:t>
            </a:r>
          </a:p>
          <a:p>
            <a:pPr>
              <a:buNone/>
            </a:pPr>
            <a:r>
              <a:rPr lang="en-US" dirty="0" smtClean="0"/>
              <a:t>Therefore when a charged particle moves parallel or anti parallel to a magnetic field it does not experience any force.</a:t>
            </a:r>
          </a:p>
          <a:p>
            <a:pPr>
              <a:buNone/>
            </a:pPr>
            <a:r>
              <a:rPr lang="en-US" dirty="0" smtClean="0"/>
              <a:t>  2) When v=0 then </a:t>
            </a:r>
          </a:p>
          <a:p>
            <a:pPr>
              <a:buNone/>
            </a:pPr>
            <a:r>
              <a:rPr lang="en-US" dirty="0"/>
              <a:t> </a:t>
            </a:r>
            <a:r>
              <a:rPr lang="en-US" dirty="0" smtClean="0"/>
              <a:t>     F=</a:t>
            </a:r>
            <a:r>
              <a:rPr lang="en-US" dirty="0" err="1" smtClean="0"/>
              <a:t>qvBsin</a:t>
            </a:r>
            <a:r>
              <a:rPr lang="el-GR" dirty="0" smtClean="0"/>
              <a:t>α </a:t>
            </a:r>
            <a:r>
              <a:rPr lang="en-US" dirty="0" smtClean="0"/>
              <a:t>=0 as v=0</a:t>
            </a:r>
          </a:p>
          <a:p>
            <a:pPr>
              <a:buNone/>
            </a:pPr>
            <a:endParaRPr lang="en-US" dirty="0" smtClean="0"/>
          </a:p>
          <a:p>
            <a:pPr>
              <a:buNone/>
            </a:pPr>
            <a:r>
              <a:rPr lang="en-US" dirty="0"/>
              <a:t> </a:t>
            </a:r>
            <a:r>
              <a:rPr lang="en-US" dirty="0" smtClean="0"/>
              <a:t>A stationary charged particle does not experience any force due to a magnetic field</a:t>
            </a:r>
          </a:p>
          <a:p>
            <a:pPr>
              <a:buNone/>
            </a:pPr>
            <a:r>
              <a:rPr lang="en-US" dirty="0"/>
              <a:t> </a:t>
            </a:r>
            <a:r>
              <a:rPr lang="en-US" dirty="0" smtClean="0"/>
              <a:t> 3)When</a:t>
            </a:r>
            <a:r>
              <a:rPr lang="el-GR" dirty="0" smtClean="0"/>
              <a:t> α</a:t>
            </a:r>
            <a:r>
              <a:rPr lang="en-US" dirty="0" smtClean="0"/>
              <a:t>=90</a:t>
            </a:r>
          </a:p>
          <a:p>
            <a:pPr>
              <a:buNone/>
            </a:pPr>
            <a:endParaRPr lang="en-US" dirty="0" smtClean="0"/>
          </a:p>
          <a:p>
            <a:pPr>
              <a:buNone/>
            </a:pPr>
            <a:r>
              <a:rPr lang="en-US" dirty="0"/>
              <a:t> </a:t>
            </a:r>
            <a:r>
              <a:rPr lang="en-US" dirty="0" smtClean="0"/>
              <a:t>    F=qvBsin90=</a:t>
            </a:r>
            <a:r>
              <a:rPr lang="en-US" dirty="0" err="1" smtClean="0"/>
              <a:t>qvB</a:t>
            </a:r>
            <a:r>
              <a:rPr lang="en-US" dirty="0" smtClean="0"/>
              <a:t> as sin90=1</a:t>
            </a:r>
          </a:p>
          <a:p>
            <a:pPr>
              <a:buNone/>
            </a:pPr>
            <a:endParaRPr lang="en-US" dirty="0" smtClean="0"/>
          </a:p>
          <a:p>
            <a:pPr>
              <a:buNone/>
            </a:pPr>
            <a:r>
              <a:rPr lang="en-US" dirty="0" smtClean="0"/>
              <a:t>Particle experiences maximum force on moving perpendicular to the magnetic field.</a:t>
            </a:r>
          </a:p>
          <a:p>
            <a:pPr>
              <a:buNone/>
            </a:pPr>
            <a:endParaRPr lang="en-US" dirty="0" smtClean="0"/>
          </a:p>
          <a:p>
            <a:endParaRPr lang="en-US" dirty="0"/>
          </a:p>
        </p:txBody>
      </p:sp>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229600" cy="1143000"/>
          </a:xfrm>
        </p:spPr>
        <p:txBody>
          <a:bodyPr>
            <a:normAutofit fontScale="90000"/>
          </a:bodyPr>
          <a:lstStyle/>
          <a:p>
            <a:r>
              <a:rPr lang="en-US" dirty="0" smtClean="0"/>
              <a:t>Determination of Direction of Lorentz Force</a:t>
            </a:r>
            <a:endParaRPr lang="en-US" dirty="0"/>
          </a:p>
        </p:txBody>
      </p:sp>
      <p:sp>
        <p:nvSpPr>
          <p:cNvPr id="3" name="Content Placeholder 2"/>
          <p:cNvSpPr>
            <a:spLocks noGrp="1"/>
          </p:cNvSpPr>
          <p:nvPr>
            <p:ph idx="1"/>
          </p:nvPr>
        </p:nvSpPr>
        <p:spPr>
          <a:xfrm>
            <a:off x="304800" y="1295401"/>
            <a:ext cx="8229600" cy="4191000"/>
          </a:xfrm>
        </p:spPr>
        <p:txBody>
          <a:bodyPr>
            <a:normAutofit fontScale="70000" lnSpcReduction="20000"/>
          </a:bodyPr>
          <a:lstStyle/>
          <a:p>
            <a:r>
              <a:rPr lang="en-US" dirty="0" smtClean="0"/>
              <a:t>The direction of Lorentz Force can be determined by the following rules: </a:t>
            </a:r>
          </a:p>
          <a:p>
            <a:r>
              <a:rPr lang="en-US" dirty="0" smtClean="0"/>
              <a:t>1)</a:t>
            </a:r>
            <a:r>
              <a:rPr lang="en-US" b="1" dirty="0" smtClean="0"/>
              <a:t>FLEMING’S LEFT HAND RULE</a:t>
            </a:r>
            <a:r>
              <a:rPr lang="en-US" dirty="0" smtClean="0"/>
              <a:t>:- Stretch the thumb and the first two fingers of the left hand so that they are at right angles to each other. If the forefinger points in the direction of the field, central finger in the direction of the current, then the thumb gives the direction of the thrust on the charged particle.</a:t>
            </a:r>
          </a:p>
          <a:p>
            <a:endParaRPr lang="en-US" dirty="0"/>
          </a:p>
          <a:p>
            <a:endParaRPr lang="en-US" dirty="0" smtClean="0"/>
          </a:p>
          <a:p>
            <a:endParaRPr lang="en-US" dirty="0"/>
          </a:p>
          <a:p>
            <a:endParaRPr lang="en-US" dirty="0" smtClean="0"/>
          </a:p>
          <a:p>
            <a:endParaRPr lang="en-US" dirty="0" smtClean="0"/>
          </a:p>
          <a:p>
            <a:endParaRPr lang="en-US" dirty="0" smtClean="0"/>
          </a:p>
          <a:p>
            <a:endParaRPr lang="en-US" dirty="0" smtClean="0"/>
          </a:p>
          <a:p>
            <a:r>
              <a:rPr lang="en-US" b="1" dirty="0" smtClean="0"/>
              <a:t>RIGHT HAND PALM RULE</a:t>
            </a:r>
            <a:r>
              <a:rPr lang="en-US" dirty="0" smtClean="0"/>
              <a:t>:- Open the right hand and place it so that the tips of the fingers point in the direction of the field </a:t>
            </a:r>
            <a:r>
              <a:rPr lang="en-US" b="1" dirty="0" smtClean="0"/>
              <a:t>B</a:t>
            </a:r>
            <a:r>
              <a:rPr lang="en-US" dirty="0" smtClean="0"/>
              <a:t> and the thumb in the direction of the velocity </a:t>
            </a:r>
            <a:r>
              <a:rPr lang="en-US" b="1" dirty="0" smtClean="0"/>
              <a:t>v</a:t>
            </a:r>
            <a:r>
              <a:rPr lang="en-US" dirty="0" smtClean="0"/>
              <a:t> of the positive charge then the palm faces towards the force.</a:t>
            </a:r>
          </a:p>
          <a:p>
            <a:endParaRPr lang="en-US" b="1" dirty="0"/>
          </a:p>
          <a:p>
            <a:endParaRPr lang="en-US" b="1" dirty="0" smtClean="0"/>
          </a:p>
          <a:p>
            <a:endParaRPr lang="en-US" b="1" dirty="0"/>
          </a:p>
          <a:p>
            <a:endParaRPr lang="en-US" b="1" dirty="0"/>
          </a:p>
        </p:txBody>
      </p:sp>
      <p:pic>
        <p:nvPicPr>
          <p:cNvPr id="4" name="Picture 3" descr="fleming.png"/>
          <p:cNvPicPr>
            <a:picLocks noChangeAspect="1"/>
          </p:cNvPicPr>
          <p:nvPr/>
        </p:nvPicPr>
        <p:blipFill>
          <a:blip r:embed="rId2" cstate="print"/>
          <a:stretch>
            <a:fillRect/>
          </a:stretch>
        </p:blipFill>
        <p:spPr>
          <a:xfrm>
            <a:off x="3429000" y="2514600"/>
            <a:ext cx="2571750" cy="1781175"/>
          </a:xfrm>
          <a:prstGeom prst="rect">
            <a:avLst/>
          </a:prstGeom>
        </p:spPr>
      </p:pic>
      <p:pic>
        <p:nvPicPr>
          <p:cNvPr id="5" name="Picture 4" descr="palm.png"/>
          <p:cNvPicPr>
            <a:picLocks noChangeAspect="1"/>
          </p:cNvPicPr>
          <p:nvPr/>
        </p:nvPicPr>
        <p:blipFill>
          <a:blip r:embed="rId3" cstate="print"/>
          <a:stretch>
            <a:fillRect/>
          </a:stretch>
        </p:blipFill>
        <p:spPr>
          <a:xfrm>
            <a:off x="3505200" y="5105400"/>
            <a:ext cx="2514600" cy="1514475"/>
          </a:xfrm>
          <a:prstGeom prst="rect">
            <a:avLst/>
          </a:prstGeom>
        </p:spPr>
      </p:pic>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362200" y="609600"/>
            <a:ext cx="3962400" cy="609600"/>
          </a:xfrm>
        </p:spPr>
        <p:txBody>
          <a:bodyPr/>
          <a:lstStyle/>
          <a:p>
            <a:r>
              <a:rPr lang="en-US" sz="3200" b="1" i="1">
                <a:solidFill>
                  <a:srgbClr val="FF0000"/>
                </a:solidFill>
              </a:rPr>
              <a:t>Biot – Savart Law</a:t>
            </a:r>
            <a:endParaRPr lang="en-US" sz="4000">
              <a:solidFill>
                <a:srgbClr val="FF0000"/>
              </a:solidFill>
            </a:endParaRPr>
          </a:p>
        </p:txBody>
      </p:sp>
      <p:sp>
        <p:nvSpPr>
          <p:cNvPr id="2051" name="Rectangle 3"/>
          <p:cNvSpPr>
            <a:spLocks noGrp="1" noChangeArrowheads="1"/>
          </p:cNvSpPr>
          <p:nvPr>
            <p:ph type="subTitle" idx="1"/>
          </p:nvPr>
        </p:nvSpPr>
        <p:spPr>
          <a:xfrm>
            <a:off x="304800" y="1143000"/>
            <a:ext cx="8534400" cy="5105400"/>
          </a:xfrm>
          <a:solidFill>
            <a:srgbClr val="99CCFF"/>
          </a:solidFill>
          <a:ln>
            <a:solidFill>
              <a:srgbClr val="FF0000"/>
            </a:solidFill>
          </a:ln>
        </p:spPr>
        <p:txBody>
          <a:bodyPr/>
          <a:lstStyle/>
          <a:p>
            <a:pPr algn="l">
              <a:buFont typeface="Wingdings" pitchFamily="2" charset="2"/>
              <a:buChar char="Ø"/>
            </a:pPr>
            <a:r>
              <a:rPr lang="en-US" sz="2400"/>
              <a:t>Biot - Savart law is used to calculate the magnetic field due to a current carrying conductor. </a:t>
            </a:r>
          </a:p>
          <a:p>
            <a:pPr algn="l">
              <a:buFont typeface="Wingdings" pitchFamily="2" charset="2"/>
              <a:buChar char="Ø"/>
            </a:pPr>
            <a:r>
              <a:rPr lang="en-US" sz="2400"/>
              <a:t>According to this law, the magnitude of the magnetic field at any point  P due to a small current element </a:t>
            </a:r>
            <a:r>
              <a:rPr lang="en-US" sz="2400" i="1"/>
              <a:t>I.dl </a:t>
            </a:r>
            <a:r>
              <a:rPr lang="en-US" sz="2400"/>
              <a:t>( </a:t>
            </a:r>
            <a:r>
              <a:rPr lang="en-US" sz="2400" i="1"/>
              <a:t>I</a:t>
            </a:r>
            <a:r>
              <a:rPr lang="en-US" sz="2400"/>
              <a:t> = current through the element, </a:t>
            </a:r>
            <a:r>
              <a:rPr lang="en-US" sz="2400" i="1"/>
              <a:t>dl</a:t>
            </a:r>
            <a:r>
              <a:rPr lang="en-US" sz="2400"/>
              <a:t> = length of the element) is,</a:t>
            </a:r>
          </a:p>
        </p:txBody>
      </p:sp>
      <p:sp>
        <p:nvSpPr>
          <p:cNvPr id="13" name="Footer Placeholder 4"/>
          <p:cNvSpPr>
            <a:spLocks noGrp="1"/>
          </p:cNvSpPr>
          <p:nvPr>
            <p:ph type="ftr" sz="quarter" idx="11"/>
          </p:nvPr>
        </p:nvSpPr>
        <p:spPr/>
        <p:txBody>
          <a:bodyPr/>
          <a:lstStyle/>
          <a:p>
            <a:r>
              <a:rPr lang="en-US"/>
              <a:t>PH0101   UNIT 2  LECTURE 2</a:t>
            </a:r>
          </a:p>
        </p:txBody>
      </p:sp>
      <p:sp>
        <p:nvSpPr>
          <p:cNvPr id="14" name="Slide Number Placeholder 5"/>
          <p:cNvSpPr>
            <a:spLocks noGrp="1"/>
          </p:cNvSpPr>
          <p:nvPr>
            <p:ph type="sldNum" sz="quarter" idx="12"/>
          </p:nvPr>
        </p:nvSpPr>
        <p:spPr/>
        <p:txBody>
          <a:bodyPr/>
          <a:lstStyle/>
          <a:p>
            <a:fld id="{8EE055B7-77AF-42A5-AF92-74A5EA60ECED}" type="slidenum">
              <a:rPr lang="en-US"/>
              <a:pPr/>
              <a:t>10</a:t>
            </a:fld>
            <a:endParaRPr lang="en-US"/>
          </a:p>
        </p:txBody>
      </p:sp>
      <p:graphicFrame>
        <p:nvGraphicFramePr>
          <p:cNvPr id="2052" name="Object 4"/>
          <p:cNvGraphicFramePr>
            <a:graphicFrameLocks noChangeAspect="1"/>
          </p:cNvGraphicFramePr>
          <p:nvPr/>
        </p:nvGraphicFramePr>
        <p:xfrm>
          <a:off x="6172200" y="3352800"/>
          <a:ext cx="2590800" cy="2819400"/>
        </p:xfrm>
        <a:graphic>
          <a:graphicData uri="http://schemas.openxmlformats.org/presentationml/2006/ole">
            <mc:AlternateContent xmlns:mc="http://schemas.openxmlformats.org/markup-compatibility/2006">
              <mc:Choice xmlns:v="urn:schemas-microsoft-com:vml" Requires="v">
                <p:oleObj spid="_x0000_s1030" name="CorelDRAW" r:id="rId3" imgW="1472803" imgH="1941909" progId="CorelDRAW.Graphic.11">
                  <p:embed/>
                </p:oleObj>
              </mc:Choice>
              <mc:Fallback>
                <p:oleObj name="CorelDRAW" r:id="rId3" imgW="1472803" imgH="1941909" progId="CorelDRAW.Graphic.11">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3352800"/>
                        <a:ext cx="2590800" cy="2819400"/>
                      </a:xfrm>
                      <a:prstGeom prst="rect">
                        <a:avLst/>
                      </a:prstGeom>
                      <a:solidFill>
                        <a:srgbClr val="339966"/>
                      </a:solidFill>
                    </p:spPr>
                  </p:pic>
                </p:oleObj>
              </mc:Fallback>
            </mc:AlternateContent>
          </a:graphicData>
        </a:graphic>
      </p:graphicFrame>
      <p:sp>
        <p:nvSpPr>
          <p:cNvPr id="2055" name="Rectangle 7"/>
          <p:cNvSpPr>
            <a:spLocks noChangeArrowheads="1"/>
          </p:cNvSpPr>
          <p:nvPr/>
        </p:nvSpPr>
        <p:spPr bwMode="auto">
          <a:xfrm>
            <a:off x="0" y="3238500"/>
            <a:ext cx="9144000" cy="0"/>
          </a:xfrm>
          <a:prstGeom prst="rect">
            <a:avLst/>
          </a:prstGeom>
          <a:noFill/>
          <a:ln w="9525">
            <a:noFill/>
            <a:miter lim="800000"/>
            <a:headEnd/>
            <a:tailEnd/>
          </a:ln>
          <a:effectLst/>
        </p:spPr>
        <p:txBody>
          <a:bodyPr wrap="none" anchor="ctr">
            <a:spAutoFit/>
          </a:bodyPr>
          <a:lstStyle/>
          <a:p>
            <a:endParaRPr lang="en-US"/>
          </a:p>
        </p:txBody>
      </p:sp>
      <p:graphicFrame>
        <p:nvGraphicFramePr>
          <p:cNvPr id="2054" name="Object 6"/>
          <p:cNvGraphicFramePr>
            <a:graphicFrameLocks noChangeAspect="1"/>
          </p:cNvGraphicFramePr>
          <p:nvPr/>
        </p:nvGraphicFramePr>
        <p:xfrm>
          <a:off x="533400" y="3581400"/>
          <a:ext cx="2590800" cy="1066800"/>
        </p:xfrm>
        <a:graphic>
          <a:graphicData uri="http://schemas.openxmlformats.org/presentationml/2006/ole">
            <mc:AlternateContent xmlns:mc="http://schemas.openxmlformats.org/markup-compatibility/2006">
              <mc:Choice xmlns:v="urn:schemas-microsoft-com:vml" Requires="v">
                <p:oleObj spid="_x0000_s1031" name="Equation" r:id="rId5" imgW="838200" imgH="381000" progId="Equation.3">
                  <p:embed/>
                </p:oleObj>
              </mc:Choice>
              <mc:Fallback>
                <p:oleObj name="Equation" r:id="rId5" imgW="838200" imgH="3810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3581400"/>
                        <a:ext cx="2590800" cy="1066800"/>
                      </a:xfrm>
                      <a:prstGeom prst="rect">
                        <a:avLst/>
                      </a:prstGeom>
                      <a:solidFill>
                        <a:srgbClr val="CCFF33"/>
                      </a:solidFill>
                    </p:spPr>
                  </p:pic>
                </p:oleObj>
              </mc:Fallback>
            </mc:AlternateContent>
          </a:graphicData>
        </a:graphic>
      </p:graphicFrame>
      <p:sp>
        <p:nvSpPr>
          <p:cNvPr id="2057" name="Rectangle 9"/>
          <p:cNvSpPr>
            <a:spLocks noChangeArrowheads="1"/>
          </p:cNvSpPr>
          <p:nvPr/>
        </p:nvSpPr>
        <p:spPr bwMode="auto">
          <a:xfrm>
            <a:off x="0" y="3238500"/>
            <a:ext cx="9144000" cy="0"/>
          </a:xfrm>
          <a:prstGeom prst="rect">
            <a:avLst/>
          </a:prstGeom>
          <a:noFill/>
          <a:ln w="9525">
            <a:noFill/>
            <a:miter lim="800000"/>
            <a:headEnd/>
            <a:tailEnd/>
          </a:ln>
          <a:effectLst/>
        </p:spPr>
        <p:txBody>
          <a:bodyPr wrap="none" anchor="ctr">
            <a:spAutoFit/>
          </a:bodyPr>
          <a:lstStyle/>
          <a:p>
            <a:endParaRPr lang="en-US"/>
          </a:p>
        </p:txBody>
      </p:sp>
      <p:graphicFrame>
        <p:nvGraphicFramePr>
          <p:cNvPr id="2056" name="Object 8"/>
          <p:cNvGraphicFramePr>
            <a:graphicFrameLocks noChangeAspect="1"/>
          </p:cNvGraphicFramePr>
          <p:nvPr/>
        </p:nvGraphicFramePr>
        <p:xfrm>
          <a:off x="3276600" y="3657600"/>
          <a:ext cx="2667000" cy="1066800"/>
        </p:xfrm>
        <a:graphic>
          <a:graphicData uri="http://schemas.openxmlformats.org/presentationml/2006/ole">
            <mc:AlternateContent xmlns:mc="http://schemas.openxmlformats.org/markup-compatibility/2006">
              <mc:Choice xmlns:v="urn:schemas-microsoft-com:vml" Requires="v">
                <p:oleObj spid="_x0000_s1032" name="Equation" r:id="rId7" imgW="1066800" imgH="381000" progId="Equation.3">
                  <p:embed/>
                </p:oleObj>
              </mc:Choice>
              <mc:Fallback>
                <p:oleObj name="Equation" r:id="rId7" imgW="1066800" imgH="38100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76600" y="3657600"/>
                        <a:ext cx="2667000" cy="1066800"/>
                      </a:xfrm>
                      <a:prstGeom prst="rect">
                        <a:avLst/>
                      </a:prstGeom>
                      <a:solidFill>
                        <a:srgbClr val="FF9900"/>
                      </a:solidFill>
                    </p:spPr>
                  </p:pic>
                </p:oleObj>
              </mc:Fallback>
            </mc:AlternateContent>
          </a:graphicData>
        </a:graphic>
      </p:graphicFrame>
      <p:sp>
        <p:nvSpPr>
          <p:cNvPr id="2059" name="Rectangle 11"/>
          <p:cNvSpPr>
            <a:spLocks noChangeArrowheads="1"/>
          </p:cNvSpPr>
          <p:nvPr/>
        </p:nvSpPr>
        <p:spPr bwMode="auto">
          <a:xfrm>
            <a:off x="0" y="3124200"/>
            <a:ext cx="9144000" cy="0"/>
          </a:xfrm>
          <a:prstGeom prst="rect">
            <a:avLst/>
          </a:prstGeom>
          <a:noFill/>
          <a:ln w="9525">
            <a:noFill/>
            <a:miter lim="800000"/>
            <a:headEnd/>
            <a:tailEnd/>
          </a:ln>
          <a:effectLst/>
        </p:spPr>
        <p:txBody>
          <a:bodyPr wrap="none" anchor="ctr">
            <a:spAutoFit/>
          </a:bodyPr>
          <a:lstStyle/>
          <a:p>
            <a:endParaRPr lang="en-US"/>
          </a:p>
        </p:txBody>
      </p:sp>
      <p:graphicFrame>
        <p:nvGraphicFramePr>
          <p:cNvPr id="2058" name="Object 10"/>
          <p:cNvGraphicFramePr>
            <a:graphicFrameLocks noChangeAspect="1"/>
          </p:cNvGraphicFramePr>
          <p:nvPr/>
        </p:nvGraphicFramePr>
        <p:xfrm>
          <a:off x="1752600" y="4876800"/>
          <a:ext cx="4114800" cy="1219200"/>
        </p:xfrm>
        <a:graphic>
          <a:graphicData uri="http://schemas.openxmlformats.org/presentationml/2006/ole">
            <mc:AlternateContent xmlns:mc="http://schemas.openxmlformats.org/markup-compatibility/2006">
              <mc:Choice xmlns:v="urn:schemas-microsoft-com:vml" Requires="v">
                <p:oleObj spid="_x0000_s1033" name="Microsoft Equation 3.0" r:id="rId9" imgW="952087" imgH="418918" progId="Equation.3">
                  <p:embed/>
                </p:oleObj>
              </mc:Choice>
              <mc:Fallback>
                <p:oleObj name="Microsoft Equation 3.0" r:id="rId9" imgW="952087" imgH="418918" progId="Equation.3">
                  <p:embed/>
                  <p:pic>
                    <p:nvPicPr>
                      <p:cNvPr id="0"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52600" y="4876800"/>
                        <a:ext cx="4114800" cy="1219200"/>
                      </a:xfrm>
                      <a:prstGeom prst="rect">
                        <a:avLst/>
                      </a:prstGeom>
                      <a:solidFill>
                        <a:srgbClr val="FF99FF"/>
                      </a:solidFill>
                    </p:spPr>
                  </p:pic>
                </p:oleObj>
              </mc:Fallback>
            </mc:AlternateContent>
          </a:graphicData>
        </a:graphic>
      </p:graphicFrame>
      <p:sp>
        <p:nvSpPr>
          <p:cNvPr id="2060" name="Rectangle 12"/>
          <p:cNvSpPr>
            <a:spLocks noChangeArrowheads="1"/>
          </p:cNvSpPr>
          <p:nvPr/>
        </p:nvSpPr>
        <p:spPr bwMode="auto">
          <a:xfrm>
            <a:off x="304800" y="5257800"/>
            <a:ext cx="1676400" cy="822325"/>
          </a:xfrm>
          <a:prstGeom prst="rect">
            <a:avLst/>
          </a:prstGeom>
          <a:noFill/>
          <a:ln w="9525">
            <a:noFill/>
            <a:miter lim="800000"/>
            <a:headEnd/>
            <a:tailEnd/>
          </a:ln>
          <a:effectLst/>
        </p:spPr>
        <p:txBody>
          <a:bodyPr anchor="ctr">
            <a:spAutoFit/>
          </a:bodyPr>
          <a:lstStyle/>
          <a:p>
            <a:r>
              <a:rPr lang="en-US" sz="2400">
                <a:solidFill>
                  <a:srgbClr val="CC00FF"/>
                </a:solidFill>
              </a:rPr>
              <a:t>In vector notation,</a:t>
            </a:r>
            <a:r>
              <a:rPr lang="en-US">
                <a:solidFill>
                  <a:srgbClr val="CC00FF"/>
                </a:solidFill>
              </a:rPr>
              <a:t> </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diamond(in)">
                                      <p:cBhvr>
                                        <p:cTn id="7" dur="20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5"/>
          <p:cNvSpPr>
            <a:spLocks noGrp="1"/>
          </p:cNvSpPr>
          <p:nvPr>
            <p:ph type="ftr" sz="quarter" idx="11"/>
          </p:nvPr>
        </p:nvSpPr>
        <p:spPr/>
        <p:txBody>
          <a:bodyPr/>
          <a:lstStyle/>
          <a:p>
            <a:r>
              <a:rPr lang="en-US"/>
              <a:t>PH0101   UNIT 2  LECTURE 2</a:t>
            </a:r>
          </a:p>
        </p:txBody>
      </p:sp>
      <p:sp>
        <p:nvSpPr>
          <p:cNvPr id="10" name="Slide Number Placeholder 6"/>
          <p:cNvSpPr>
            <a:spLocks noGrp="1"/>
          </p:cNvSpPr>
          <p:nvPr>
            <p:ph type="sldNum" sz="quarter" idx="12"/>
          </p:nvPr>
        </p:nvSpPr>
        <p:spPr/>
        <p:txBody>
          <a:bodyPr/>
          <a:lstStyle/>
          <a:p>
            <a:fld id="{27567FAD-DB4C-421B-8872-27777593C120}" type="slidenum">
              <a:rPr lang="en-US"/>
              <a:pPr/>
              <a:t>11</a:t>
            </a:fld>
            <a:endParaRPr lang="en-US"/>
          </a:p>
        </p:txBody>
      </p:sp>
      <p:sp>
        <p:nvSpPr>
          <p:cNvPr id="3074" name="Rectangle 2"/>
          <p:cNvSpPr>
            <a:spLocks noGrp="1" noChangeArrowheads="1"/>
          </p:cNvSpPr>
          <p:nvPr>
            <p:ph type="title"/>
          </p:nvPr>
        </p:nvSpPr>
        <p:spPr>
          <a:xfrm>
            <a:off x="457200" y="838200"/>
            <a:ext cx="8229600" cy="457200"/>
          </a:xfrm>
        </p:spPr>
        <p:txBody>
          <a:bodyPr>
            <a:normAutofit fontScale="90000"/>
          </a:bodyPr>
          <a:lstStyle/>
          <a:p>
            <a:r>
              <a:rPr lang="en-US" sz="3200" b="1">
                <a:solidFill>
                  <a:srgbClr val="CC00CC"/>
                </a:solidFill>
                <a:latin typeface="Times New Roman" pitchFamily="18" charset="0"/>
              </a:rPr>
              <a:t>Ampere’s circuital law</a:t>
            </a:r>
          </a:p>
        </p:txBody>
      </p:sp>
      <p:sp>
        <p:nvSpPr>
          <p:cNvPr id="3075" name="Rectangle 3"/>
          <p:cNvSpPr>
            <a:spLocks noGrp="1" noChangeArrowheads="1"/>
          </p:cNvSpPr>
          <p:nvPr>
            <p:ph type="body" sz="half" idx="1"/>
          </p:nvPr>
        </p:nvSpPr>
        <p:spPr>
          <a:xfrm>
            <a:off x="457200" y="1371600"/>
            <a:ext cx="8305800" cy="4800600"/>
          </a:xfrm>
          <a:solidFill>
            <a:srgbClr val="99CCFF"/>
          </a:solidFill>
          <a:ln>
            <a:solidFill>
              <a:srgbClr val="FF00FF"/>
            </a:solidFill>
          </a:ln>
        </p:spPr>
        <p:txBody>
          <a:bodyPr/>
          <a:lstStyle/>
          <a:p>
            <a:pPr>
              <a:buFont typeface="Wingdings" pitchFamily="2" charset="2"/>
              <a:buChar char="Ø"/>
            </a:pPr>
            <a:r>
              <a:rPr lang="en-US" sz="2800"/>
              <a:t>It states that the line integral of the magnetic field (vector </a:t>
            </a:r>
            <a:r>
              <a:rPr lang="en-US" sz="2800" i="1"/>
              <a:t>B</a:t>
            </a:r>
            <a:r>
              <a:rPr lang="en-US" sz="2800"/>
              <a:t>) around any closed path or circuit is equal to μ</a:t>
            </a:r>
            <a:r>
              <a:rPr lang="en-US" sz="2800" baseline="-25000"/>
              <a:t>0</a:t>
            </a:r>
            <a:r>
              <a:rPr lang="en-US" sz="2800"/>
              <a:t> (permeability of free space) times the total current (</a:t>
            </a:r>
            <a:r>
              <a:rPr lang="en-US" sz="2800" i="1"/>
              <a:t>I</a:t>
            </a:r>
            <a:r>
              <a:rPr lang="en-US" sz="2800"/>
              <a:t>) flowing through the closed circuit</a:t>
            </a:r>
            <a:r>
              <a:rPr lang="en-US" sz="2800">
                <a:latin typeface="Times New Roman" pitchFamily="18" charset="0"/>
              </a:rPr>
              <a:t>. </a:t>
            </a:r>
          </a:p>
          <a:p>
            <a:pPr>
              <a:buFont typeface="Wingdings" pitchFamily="2" charset="2"/>
              <a:buChar char="Ø"/>
            </a:pPr>
            <a:endParaRPr lang="en-US" sz="2800">
              <a:latin typeface="Times New Roman" pitchFamily="18" charset="0"/>
            </a:endParaRPr>
          </a:p>
          <a:p>
            <a:pPr>
              <a:buFont typeface="Wingdings" pitchFamily="2" charset="2"/>
              <a:buChar char="Ø"/>
            </a:pPr>
            <a:endParaRPr lang="en-US" sz="2800">
              <a:latin typeface="Times New Roman" pitchFamily="18" charset="0"/>
            </a:endParaRPr>
          </a:p>
          <a:p>
            <a:pPr>
              <a:buFont typeface="Wingdings" pitchFamily="2" charset="2"/>
              <a:buChar char="Ø"/>
            </a:pPr>
            <a:endParaRPr lang="en-US" sz="2800">
              <a:latin typeface="Times New Roman" pitchFamily="18" charset="0"/>
            </a:endParaRPr>
          </a:p>
          <a:p>
            <a:pPr>
              <a:buFont typeface="Wingdings" pitchFamily="2" charset="2"/>
              <a:buChar char="Ø"/>
            </a:pPr>
            <a:endParaRPr lang="en-US" sz="2800">
              <a:latin typeface="Times New Roman" pitchFamily="18" charset="0"/>
            </a:endParaRPr>
          </a:p>
          <a:p>
            <a:pPr>
              <a:buFont typeface="Wingdings" pitchFamily="2" charset="2"/>
              <a:buNone/>
            </a:pPr>
            <a:endParaRPr lang="en-US" sz="2800">
              <a:latin typeface="Times New Roman" pitchFamily="18" charset="0"/>
            </a:endParaRPr>
          </a:p>
          <a:p>
            <a:pPr>
              <a:buFont typeface="Wingdings" pitchFamily="2" charset="2"/>
              <a:buChar char="Ø"/>
            </a:pPr>
            <a:endParaRPr lang="en-US" sz="2800">
              <a:latin typeface="Times New Roman" pitchFamily="18" charset="0"/>
            </a:endParaRPr>
          </a:p>
          <a:p>
            <a:pPr>
              <a:buFont typeface="Wingdings" pitchFamily="2" charset="2"/>
              <a:buChar char="Ø"/>
            </a:pPr>
            <a:endParaRPr lang="en-US" sz="2800">
              <a:latin typeface="Times New Roman" pitchFamily="18" charset="0"/>
            </a:endParaRPr>
          </a:p>
          <a:p>
            <a:pPr>
              <a:buFont typeface="Wingdings" pitchFamily="2" charset="2"/>
              <a:buChar char="Ø"/>
            </a:pPr>
            <a:endParaRPr lang="en-US" sz="2800">
              <a:latin typeface="Times New Roman" pitchFamily="18" charset="0"/>
            </a:endParaRPr>
          </a:p>
        </p:txBody>
      </p:sp>
      <p:sp>
        <p:nvSpPr>
          <p:cNvPr id="3079" name="Rectangle 7"/>
          <p:cNvSpPr>
            <a:spLocks noChangeArrowheads="1"/>
          </p:cNvSpPr>
          <p:nvPr/>
        </p:nvSpPr>
        <p:spPr bwMode="auto">
          <a:xfrm>
            <a:off x="0" y="3271838"/>
            <a:ext cx="9144000" cy="0"/>
          </a:xfrm>
          <a:prstGeom prst="rect">
            <a:avLst/>
          </a:prstGeom>
          <a:noFill/>
          <a:ln w="9525">
            <a:noFill/>
            <a:miter lim="800000"/>
            <a:headEnd/>
            <a:tailEnd/>
          </a:ln>
          <a:effectLst/>
        </p:spPr>
        <p:txBody>
          <a:bodyPr wrap="none" anchor="ctr">
            <a:spAutoFit/>
          </a:bodyPr>
          <a:lstStyle/>
          <a:p>
            <a:endParaRPr lang="en-US"/>
          </a:p>
        </p:txBody>
      </p:sp>
      <p:graphicFrame>
        <p:nvGraphicFramePr>
          <p:cNvPr id="3078" name="Object 6"/>
          <p:cNvGraphicFramePr>
            <a:graphicFrameLocks noChangeAspect="1"/>
          </p:cNvGraphicFramePr>
          <p:nvPr/>
        </p:nvGraphicFramePr>
        <p:xfrm>
          <a:off x="609600" y="4283075"/>
          <a:ext cx="3429000" cy="1355725"/>
        </p:xfrm>
        <a:graphic>
          <a:graphicData uri="http://schemas.openxmlformats.org/presentationml/2006/ole">
            <mc:AlternateContent xmlns:mc="http://schemas.openxmlformats.org/markup-compatibility/2006">
              <mc:Choice xmlns:v="urn:schemas-microsoft-com:vml" Requires="v">
                <p:oleObj spid="_x0000_s2051" name="Equation" r:id="rId3" imgW="736280" imgH="317362" progId="Equation.3">
                  <p:embed/>
                </p:oleObj>
              </mc:Choice>
              <mc:Fallback>
                <p:oleObj name="Equation" r:id="rId3" imgW="736280" imgH="317362"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4283075"/>
                        <a:ext cx="3429000" cy="1355725"/>
                      </a:xfrm>
                      <a:prstGeom prst="rect">
                        <a:avLst/>
                      </a:prstGeom>
                      <a:solidFill>
                        <a:srgbClr val="FF99FF"/>
                      </a:solidFill>
                    </p:spPr>
                  </p:pic>
                </p:oleObj>
              </mc:Fallback>
            </mc:AlternateContent>
          </a:graphicData>
        </a:graphic>
      </p:graphicFrame>
      <p:sp>
        <p:nvSpPr>
          <p:cNvPr id="3080" name="Rectangle 8"/>
          <p:cNvSpPr>
            <a:spLocks noChangeArrowheads="1"/>
          </p:cNvSpPr>
          <p:nvPr/>
        </p:nvSpPr>
        <p:spPr bwMode="auto">
          <a:xfrm>
            <a:off x="762000" y="3505200"/>
            <a:ext cx="2514600" cy="457200"/>
          </a:xfrm>
          <a:prstGeom prst="rect">
            <a:avLst/>
          </a:prstGeom>
          <a:noFill/>
          <a:ln w="9525">
            <a:noFill/>
            <a:miter lim="800000"/>
            <a:headEnd/>
            <a:tailEnd/>
          </a:ln>
          <a:effectLst/>
        </p:spPr>
        <p:txBody>
          <a:bodyPr>
            <a:spAutoFit/>
          </a:bodyPr>
          <a:lstStyle/>
          <a:p>
            <a:pPr>
              <a:spcBef>
                <a:spcPct val="20000"/>
              </a:spcBef>
              <a:buFont typeface="Wingdings" pitchFamily="2" charset="2"/>
              <a:buNone/>
            </a:pPr>
            <a:r>
              <a:rPr lang="en-US" sz="2400">
                <a:solidFill>
                  <a:srgbClr val="FF0000"/>
                </a:solidFill>
              </a:rPr>
              <a:t>Mathematically,</a:t>
            </a:r>
            <a:r>
              <a:rPr lang="en-US" sz="2400">
                <a:solidFill>
                  <a:srgbClr val="FF0000"/>
                </a:solidFill>
                <a:latin typeface="Times New Roman" pitchFamily="18" charset="0"/>
              </a:rPr>
              <a:t> </a:t>
            </a:r>
          </a:p>
        </p:txBody>
      </p:sp>
      <p:pic>
        <p:nvPicPr>
          <p:cNvPr id="3082" name="Picture 10" descr="22_15"/>
          <p:cNvPicPr>
            <a:picLocks noGrp="1" noChangeAspect="1" noChangeArrowheads="1"/>
          </p:cNvPicPr>
          <p:nvPr>
            <p:ph sz="half" idx="2"/>
          </p:nvPr>
        </p:nvPicPr>
        <p:blipFill>
          <a:blip r:embed="rId5" cstate="print"/>
          <a:srcRect/>
          <a:stretch>
            <a:fillRect/>
          </a:stretch>
        </p:blipFill>
        <p:spPr>
          <a:xfrm>
            <a:off x="5257800" y="3505200"/>
            <a:ext cx="3048000" cy="2514600"/>
          </a:xfrm>
          <a:solidFill>
            <a:srgbClr val="99CCFF"/>
          </a:solidFill>
          <a:ln w="31750">
            <a:solidFill>
              <a:srgbClr val="000066"/>
            </a:solidFill>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082"/>
                                        </p:tgtEl>
                                        <p:attrNameLst>
                                          <p:attrName>style.visibility</p:attrName>
                                        </p:attrNameLst>
                                      </p:cBhvr>
                                      <p:to>
                                        <p:strVal val="visible"/>
                                      </p:to>
                                    </p:set>
                                    <p:animEffect transition="in" filter="blinds(horizontal)">
                                      <p:cBhvr>
                                        <p:cTn id="7" dur="500"/>
                                        <p:tgtEl>
                                          <p:spTgt spid="30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fld id="{07106EBD-56BA-46CC-8FD5-63652D1147A8}" type="slidenum">
              <a:rPr lang="en-US"/>
              <a:pPr/>
              <a:t>12</a:t>
            </a:fld>
            <a:endParaRPr lang="en-US"/>
          </a:p>
        </p:txBody>
      </p:sp>
      <p:pic>
        <p:nvPicPr>
          <p:cNvPr id="27651" name="Picture 3" descr="magcon"/>
          <p:cNvPicPr>
            <a:picLocks noChangeAspect="1" noChangeArrowheads="1"/>
          </p:cNvPicPr>
          <p:nvPr/>
        </p:nvPicPr>
        <p:blipFill>
          <a:blip r:embed="rId2" cstate="print"/>
          <a:srcRect/>
          <a:stretch>
            <a:fillRect/>
          </a:stretch>
        </p:blipFill>
        <p:spPr bwMode="auto">
          <a:xfrm>
            <a:off x="228600" y="527050"/>
            <a:ext cx="8686800" cy="5802313"/>
          </a:xfrm>
          <a:prstGeom prst="rect">
            <a:avLst/>
          </a:prstGeom>
          <a:noFill/>
        </p:spPr>
      </p:pic>
      <p:sp>
        <p:nvSpPr>
          <p:cNvPr id="27656" name="Text Box 8"/>
          <p:cNvSpPr txBox="1">
            <a:spLocks noChangeArrowheads="1"/>
          </p:cNvSpPr>
          <p:nvPr/>
        </p:nvSpPr>
        <p:spPr bwMode="auto">
          <a:xfrm>
            <a:off x="7086600" y="6400800"/>
            <a:ext cx="1471613" cy="274638"/>
          </a:xfrm>
          <a:prstGeom prst="rect">
            <a:avLst/>
          </a:prstGeom>
          <a:noFill/>
          <a:ln w="9525">
            <a:noFill/>
            <a:miter lim="800000"/>
            <a:headEnd/>
            <a:tailEnd/>
          </a:ln>
          <a:effectLst/>
        </p:spPr>
        <p:txBody>
          <a:bodyPr wrap="none">
            <a:spAutoFit/>
          </a:bodyPr>
          <a:lstStyle/>
          <a:p>
            <a:r>
              <a:rPr lang="en-US" sz="1200"/>
              <a:t>From GSU Webpage</a:t>
            </a:r>
          </a:p>
        </p:txBody>
      </p:sp>
      <p:sp>
        <p:nvSpPr>
          <p:cNvPr id="27657" name="Text Box 9"/>
          <p:cNvSpPr txBox="1">
            <a:spLocks noChangeArrowheads="1"/>
          </p:cNvSpPr>
          <p:nvPr/>
        </p:nvSpPr>
        <p:spPr bwMode="auto">
          <a:xfrm>
            <a:off x="593725" y="269875"/>
            <a:ext cx="7659688" cy="457200"/>
          </a:xfrm>
          <a:prstGeom prst="rect">
            <a:avLst/>
          </a:prstGeom>
          <a:noFill/>
          <a:ln w="9525">
            <a:noFill/>
            <a:miter lim="800000"/>
            <a:headEnd/>
            <a:tailEnd/>
          </a:ln>
          <a:effectLst/>
        </p:spPr>
        <p:txBody>
          <a:bodyPr wrap="none">
            <a:spAutoFit/>
          </a:bodyPr>
          <a:lstStyle/>
          <a:p>
            <a:r>
              <a:rPr lang="en-US" b="1"/>
              <a:t>Magnetic Field – Concepts, Interactions and Applications</a:t>
            </a:r>
          </a:p>
        </p:txBody>
      </p:sp>
    </p:spTree>
  </p:cSld>
  <p:clrMapOvr>
    <a:masterClrMapping/>
  </p:clrMapOvr>
  <p:transition>
    <p:wipe dir="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450</TotalTime>
  <Words>884</Words>
  <Application>Microsoft Office PowerPoint</Application>
  <PresentationFormat>On-screen Show (4:3)</PresentationFormat>
  <Paragraphs>104</Paragraphs>
  <Slides>12</Slides>
  <Notes>0</Notes>
  <HiddenSlides>0</HiddenSlides>
  <MMClips>0</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3</vt:i4>
      </vt:variant>
      <vt:variant>
        <vt:lpstr>Slide Titles</vt:lpstr>
      </vt:variant>
      <vt:variant>
        <vt:i4>12</vt:i4>
      </vt:variant>
    </vt:vector>
  </HeadingPairs>
  <TitlesOfParts>
    <vt:vector size="25" baseType="lpstr">
      <vt:lpstr>Calibri</vt:lpstr>
      <vt:lpstr>Constantia</vt:lpstr>
      <vt:lpstr>Lucida Sans Unicode</vt:lpstr>
      <vt:lpstr>Times New Roman</vt:lpstr>
      <vt:lpstr>Verdana</vt:lpstr>
      <vt:lpstr>Wingdings</vt:lpstr>
      <vt:lpstr>Wingdings 2</vt:lpstr>
      <vt:lpstr>Wingdings 3</vt:lpstr>
      <vt:lpstr>Flow</vt:lpstr>
      <vt:lpstr>Concourse</vt:lpstr>
      <vt:lpstr>CorelDRAW</vt:lpstr>
      <vt:lpstr>Equation</vt:lpstr>
      <vt:lpstr>Microsoft Equation 3.0</vt:lpstr>
      <vt:lpstr>Personal Profile </vt:lpstr>
      <vt:lpstr>Magnetism</vt:lpstr>
      <vt:lpstr>History of Magnetism</vt:lpstr>
      <vt:lpstr> Magnetic Field </vt:lpstr>
      <vt:lpstr>PowerPoint Presentation</vt:lpstr>
      <vt:lpstr>Magnetic Field(Continued)</vt:lpstr>
      <vt:lpstr>Defining Magnetic Field and Units of Magnetic Field</vt:lpstr>
      <vt:lpstr>Special cases in Lorentz Force Equation</vt:lpstr>
      <vt:lpstr>Determination of Direction of Lorentz Force</vt:lpstr>
      <vt:lpstr>Biot – Savart Law</vt:lpstr>
      <vt:lpstr>Ampere’s circuital law</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agrim</dc:creator>
  <cp:lastModifiedBy>dalminder singh</cp:lastModifiedBy>
  <cp:revision>53</cp:revision>
  <dcterms:created xsi:type="dcterms:W3CDTF">2015-12-19T11:14:26Z</dcterms:created>
  <dcterms:modified xsi:type="dcterms:W3CDTF">2016-01-07T04:32:44Z</dcterms:modified>
</cp:coreProperties>
</file>