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" TargetMode="External"/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hyperlink" Target="https://gamma.app" TargetMode="External"/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" TargetMode="External"/><Relationship Id="rId1" Type="http://schemas.openxmlformats.org/officeDocument/2006/relationships/image" Target="../media/image-3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" TargetMode="External"/><Relationship Id="rId1" Type="http://schemas.openxmlformats.org/officeDocument/2006/relationships/image" Target="../media/image-4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hyperlink" Target="https://gamma.app" TargetMode="External"/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" TargetMode="External"/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" TargetMode="External"/><Relationship Id="rId1" Type="http://schemas.openxmlformats.org/officeDocument/2006/relationships/image" Target="../media/image-7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" TargetMode="External"/><Relationship Id="rId1" Type="http://schemas.openxmlformats.org/officeDocument/2006/relationships/image" Target="../media/image-8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hyperlink" Target="https://gamma.app" TargetMode="External"/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" TargetMode="External"/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2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/>
          </a:solidFill>
          <a:ln w="7620">
            <a:solidFill>
              <a:srgbClr val="E5E0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33199" y="2262426"/>
            <a:ext cx="7477601" cy="16663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6561"/>
              </a:lnSpc>
              <a:buNone/>
            </a:pPr>
            <a:r>
              <a:rPr lang="en-US" sz="5249" b="1" spc="-157" kern="0" dirty="0">
                <a:solidFill>
                  <a:srgbClr val="591CE6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Introduction to Geography</a:t>
            </a:r>
            <a:endParaRPr lang="en-US" sz="5249" dirty="0"/>
          </a:p>
        </p:txBody>
      </p:sp>
      <p:sp>
        <p:nvSpPr>
          <p:cNvPr id="5" name="Text 3"/>
          <p:cNvSpPr/>
          <p:nvPr/>
        </p:nvSpPr>
        <p:spPr>
          <a:xfrm>
            <a:off x="833199" y="4262080"/>
            <a:ext cx="7477601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Geography is the study of Earth and its features, including population, land use, and natural resources. It's essential in today's society to understand the world we live in.</a:t>
            </a:r>
            <a:endParaRPr lang="en-US" sz="1750" dirty="0"/>
          </a:p>
        </p:txBody>
      </p:sp>
      <p:sp>
        <p:nvSpPr>
          <p:cNvPr id="6" name="Shape 4"/>
          <p:cNvSpPr/>
          <p:nvPr/>
        </p:nvSpPr>
        <p:spPr>
          <a:xfrm>
            <a:off x="833199" y="5594866"/>
            <a:ext cx="355402" cy="355402"/>
          </a:xfrm>
          <a:prstGeom prst="roundRect">
            <a:avLst>
              <a:gd name="adj" fmla="val 25726039"/>
            </a:avLst>
          </a:prstGeom>
          <a:solidFill>
            <a:srgbClr val="D60BE0"/>
          </a:solidFill>
          <a:ln w="7620">
            <a:solidFill>
              <a:srgbClr val="FFFFF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04161" y="5589746"/>
            <a:ext cx="213360" cy="36576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288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DD</a:t>
            </a:r>
            <a:endParaRPr lang="en-US" sz="1152" dirty="0"/>
          </a:p>
        </p:txBody>
      </p:sp>
      <p:sp>
        <p:nvSpPr>
          <p:cNvPr id="8" name="Text 6"/>
          <p:cNvSpPr/>
          <p:nvPr/>
        </p:nvSpPr>
        <p:spPr>
          <a:xfrm>
            <a:off x="1299686" y="5578197"/>
            <a:ext cx="1973580" cy="38885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3062"/>
              </a:lnSpc>
              <a:buNone/>
            </a:pPr>
            <a:r>
              <a:rPr lang="en-US" sz="2187" b="1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by Dimple Dhir</a:t>
            </a:r>
            <a:endParaRPr lang="en-US" sz="2187" dirty="0"/>
          </a:p>
        </p:txBody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10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2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410218"/>
          </a:xfrm>
          <a:prstGeom prst="rect">
            <a:avLst/>
          </a:prstGeom>
          <a:solidFill>
            <a:srgbClr val="FDFAF7"/>
          </a:solidFill>
          <a:ln w="7620">
            <a:solidFill>
              <a:srgbClr val="E5E0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21167" y="427673"/>
            <a:ext cx="5323880" cy="48601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3827"/>
              </a:lnSpc>
              <a:buNone/>
            </a:pPr>
            <a:r>
              <a:rPr lang="en-US" sz="3062" b="1" spc="-92" kern="0" dirty="0">
                <a:solidFill>
                  <a:srgbClr val="591CE6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The Importance of Geography</a:t>
            </a:r>
            <a:endParaRPr lang="en-US" sz="3062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1167" y="1224677"/>
            <a:ext cx="2307193" cy="1425893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3621167" y="2844879"/>
            <a:ext cx="1948458" cy="24300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1914"/>
              </a:lnSpc>
              <a:buNone/>
            </a:pPr>
            <a:r>
              <a:rPr lang="en-US" sz="1531" b="1" spc="-46" kern="0" dirty="0">
                <a:solidFill>
                  <a:srgbClr val="591CE6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Environmental Issues</a:t>
            </a:r>
            <a:endParaRPr lang="en-US" sz="1531" dirty="0"/>
          </a:p>
        </p:txBody>
      </p:sp>
      <p:sp>
        <p:nvSpPr>
          <p:cNvPr id="7" name="Text 4"/>
          <p:cNvSpPr/>
          <p:nvPr/>
        </p:nvSpPr>
        <p:spPr>
          <a:xfrm>
            <a:off x="3621167" y="3243382"/>
            <a:ext cx="2307193" cy="1243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225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Geography provides insight into the complexities of environmental issues, such as climate change and water scarcity.</a:t>
            </a:r>
            <a:endParaRPr lang="en-US" sz="1225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1603" y="1224677"/>
            <a:ext cx="2307193" cy="1425893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161603" y="2844879"/>
            <a:ext cx="1555313" cy="24300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1914"/>
              </a:lnSpc>
              <a:buNone/>
            </a:pPr>
            <a:r>
              <a:rPr lang="en-US" sz="1531" b="1" spc="-46" kern="0" dirty="0">
                <a:solidFill>
                  <a:srgbClr val="591CE6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Global Economy</a:t>
            </a:r>
            <a:endParaRPr lang="en-US" sz="1531" dirty="0"/>
          </a:p>
        </p:txBody>
      </p:sp>
      <p:sp>
        <p:nvSpPr>
          <p:cNvPr id="10" name="Text 6"/>
          <p:cNvSpPr/>
          <p:nvPr/>
        </p:nvSpPr>
        <p:spPr>
          <a:xfrm>
            <a:off x="6161603" y="3243382"/>
            <a:ext cx="2307193" cy="1243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225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Geography helps us understand the importance of international trade and how different regions of the world are interconnected.</a:t>
            </a:r>
            <a:endParaRPr lang="en-US" sz="1225" dirty="0"/>
          </a:p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2040" y="1224677"/>
            <a:ext cx="2307193" cy="1425893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8702040" y="2844879"/>
            <a:ext cx="1555313" cy="24300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1914"/>
              </a:lnSpc>
              <a:buNone/>
            </a:pPr>
            <a:r>
              <a:rPr lang="en-US" sz="1531" b="1" spc="-46" kern="0" dirty="0">
                <a:solidFill>
                  <a:srgbClr val="591CE6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Social Justice</a:t>
            </a:r>
            <a:endParaRPr lang="en-US" sz="1531" dirty="0"/>
          </a:p>
        </p:txBody>
      </p:sp>
      <p:sp>
        <p:nvSpPr>
          <p:cNvPr id="13" name="Text 8"/>
          <p:cNvSpPr/>
          <p:nvPr/>
        </p:nvSpPr>
        <p:spPr>
          <a:xfrm>
            <a:off x="8702040" y="3243382"/>
            <a:ext cx="2307193" cy="1243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225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Geography shines a light on social justice issues like migration patterns, demographics, and economic disparities.</a:t>
            </a:r>
            <a:endParaRPr lang="en-US" sz="1225" dirty="0"/>
          </a:p>
        </p:txBody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1167" y="4720233"/>
            <a:ext cx="2307193" cy="1425893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3621167" y="6340435"/>
            <a:ext cx="1555313" cy="24300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1914"/>
              </a:lnSpc>
              <a:buNone/>
            </a:pPr>
            <a:r>
              <a:rPr lang="en-US" sz="1531" b="1" spc="-46" kern="0" dirty="0">
                <a:solidFill>
                  <a:srgbClr val="591CE6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Biodiversity</a:t>
            </a:r>
            <a:endParaRPr lang="en-US" sz="1531" dirty="0"/>
          </a:p>
        </p:txBody>
      </p:sp>
      <p:sp>
        <p:nvSpPr>
          <p:cNvPr id="16" name="Text 10"/>
          <p:cNvSpPr/>
          <p:nvPr/>
        </p:nvSpPr>
        <p:spPr>
          <a:xfrm>
            <a:off x="3621167" y="6738938"/>
            <a:ext cx="2307193" cy="1243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225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Geography is crucial to understanding the impact of human activities on the environment and the preservation of biodiversity.</a:t>
            </a:r>
            <a:endParaRPr lang="en-US" sz="1225" dirty="0"/>
          </a:p>
        </p:txBody>
      </p:sp>
      <p:pic>
        <p:nvPicPr>
          <p:cNvPr id="17" name="Image 4" descr="preencoded.png">
            <a:hlinkClick r:id="rId6" tooltip="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2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/>
          </a:solidFill>
          <a:ln w="7620">
            <a:solidFill>
              <a:srgbClr val="E5E0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037993" y="1516856"/>
            <a:ext cx="5921335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5468"/>
              </a:lnSpc>
              <a:buNone/>
            </a:pPr>
            <a:r>
              <a:rPr lang="en-US" sz="4374" b="1" spc="-131" kern="0" dirty="0">
                <a:solidFill>
                  <a:srgbClr val="591CE6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Branches of Geography</a:t>
            </a:r>
            <a:endParaRPr lang="en-US" sz="4374" dirty="0"/>
          </a:p>
        </p:txBody>
      </p:sp>
      <p:sp>
        <p:nvSpPr>
          <p:cNvPr id="5" name="Shape 3"/>
          <p:cNvSpPr/>
          <p:nvPr/>
        </p:nvSpPr>
        <p:spPr>
          <a:xfrm>
            <a:off x="2037993" y="2655570"/>
            <a:ext cx="5166122" cy="1739741"/>
          </a:xfrm>
          <a:prstGeom prst="roundRect">
            <a:avLst>
              <a:gd name="adj" fmla="val 3154"/>
            </a:avLst>
          </a:prstGeom>
          <a:solidFill>
            <a:srgbClr val="E0D7F4"/>
          </a:solidFill>
          <a:ln w="7620">
            <a:solidFill>
              <a:srgbClr val="C1AFE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267783" y="2885361"/>
            <a:ext cx="250948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34"/>
              </a:lnSpc>
              <a:buNone/>
            </a:pPr>
            <a:r>
              <a:rPr lang="en-US" sz="2187" b="1" spc="-66" kern="0" dirty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Physical Geography</a:t>
            </a:r>
            <a:endParaRPr lang="en-US" sz="2187" dirty="0"/>
          </a:p>
        </p:txBody>
      </p:sp>
      <p:sp>
        <p:nvSpPr>
          <p:cNvPr id="7" name="Text 5"/>
          <p:cNvSpPr/>
          <p:nvPr/>
        </p:nvSpPr>
        <p:spPr>
          <a:xfrm>
            <a:off x="2267783" y="3454717"/>
            <a:ext cx="4706541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The study of natural features on earth, such as landforms, climate, and hydrology.</a:t>
            </a:r>
            <a:endParaRPr lang="en-US" sz="1750" dirty="0"/>
          </a:p>
        </p:txBody>
      </p:sp>
      <p:sp>
        <p:nvSpPr>
          <p:cNvPr id="8" name="Shape 6"/>
          <p:cNvSpPr/>
          <p:nvPr/>
        </p:nvSpPr>
        <p:spPr>
          <a:xfrm>
            <a:off x="7426285" y="2655570"/>
            <a:ext cx="5166122" cy="1739741"/>
          </a:xfrm>
          <a:prstGeom prst="roundRect">
            <a:avLst>
              <a:gd name="adj" fmla="val 3154"/>
            </a:avLst>
          </a:prstGeom>
          <a:solidFill>
            <a:srgbClr val="E0D7F4"/>
          </a:solidFill>
          <a:ln w="7620">
            <a:solidFill>
              <a:srgbClr val="C1AFE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656076" y="2885361"/>
            <a:ext cx="2420183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34"/>
              </a:lnSpc>
              <a:buNone/>
            </a:pPr>
            <a:r>
              <a:rPr lang="en-US" sz="2187" b="1" spc="-66" kern="0" dirty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Human Geography</a:t>
            </a:r>
            <a:endParaRPr lang="en-US" sz="2187" dirty="0"/>
          </a:p>
        </p:txBody>
      </p:sp>
      <p:sp>
        <p:nvSpPr>
          <p:cNvPr id="10" name="Text 8"/>
          <p:cNvSpPr/>
          <p:nvPr/>
        </p:nvSpPr>
        <p:spPr>
          <a:xfrm>
            <a:off x="7656076" y="3454717"/>
            <a:ext cx="4706541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The study of human-made features on earth, such as population, culture, and industry.</a:t>
            </a:r>
            <a:endParaRPr lang="en-US" sz="1750" dirty="0"/>
          </a:p>
        </p:txBody>
      </p:sp>
      <p:sp>
        <p:nvSpPr>
          <p:cNvPr id="11" name="Shape 9"/>
          <p:cNvSpPr/>
          <p:nvPr/>
        </p:nvSpPr>
        <p:spPr>
          <a:xfrm>
            <a:off x="2037993" y="4617482"/>
            <a:ext cx="5166122" cy="2095143"/>
          </a:xfrm>
          <a:prstGeom prst="roundRect">
            <a:avLst>
              <a:gd name="adj" fmla="val 2619"/>
            </a:avLst>
          </a:prstGeom>
          <a:solidFill>
            <a:srgbClr val="E0D7F4"/>
          </a:solidFill>
          <a:ln w="7620">
            <a:solidFill>
              <a:srgbClr val="C1AFE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267783" y="4847273"/>
            <a:ext cx="4123968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34"/>
              </a:lnSpc>
              <a:buNone/>
            </a:pPr>
            <a:r>
              <a:rPr lang="en-US" sz="2187" b="1" spc="-66" kern="0" dirty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Geographic Information Science</a:t>
            </a:r>
            <a:endParaRPr lang="en-US" sz="2187" dirty="0"/>
          </a:p>
        </p:txBody>
      </p:sp>
      <p:sp>
        <p:nvSpPr>
          <p:cNvPr id="13" name="Text 11"/>
          <p:cNvSpPr/>
          <p:nvPr/>
        </p:nvSpPr>
        <p:spPr>
          <a:xfrm>
            <a:off x="2267783" y="5416629"/>
            <a:ext cx="4706541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The science of developing and analyzing geographic data, such as maps and satellite images.</a:t>
            </a:r>
            <a:endParaRPr lang="en-US" sz="1750" dirty="0"/>
          </a:p>
        </p:txBody>
      </p:sp>
      <p:sp>
        <p:nvSpPr>
          <p:cNvPr id="14" name="Shape 12"/>
          <p:cNvSpPr/>
          <p:nvPr/>
        </p:nvSpPr>
        <p:spPr>
          <a:xfrm>
            <a:off x="7426285" y="4617482"/>
            <a:ext cx="5166122" cy="2095143"/>
          </a:xfrm>
          <a:prstGeom prst="roundRect">
            <a:avLst>
              <a:gd name="adj" fmla="val 2619"/>
            </a:avLst>
          </a:prstGeom>
          <a:solidFill>
            <a:srgbClr val="E0D7F4"/>
          </a:solidFill>
          <a:ln w="7620">
            <a:solidFill>
              <a:srgbClr val="C1AFE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656076" y="4847273"/>
            <a:ext cx="3397448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34"/>
              </a:lnSpc>
              <a:buNone/>
            </a:pPr>
            <a:r>
              <a:rPr lang="en-US" sz="2187" b="1" spc="-66" kern="0" dirty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Environmental Geography</a:t>
            </a:r>
            <a:endParaRPr lang="en-US" sz="2187" dirty="0"/>
          </a:p>
        </p:txBody>
      </p:sp>
      <p:sp>
        <p:nvSpPr>
          <p:cNvPr id="16" name="Text 14"/>
          <p:cNvSpPr/>
          <p:nvPr/>
        </p:nvSpPr>
        <p:spPr>
          <a:xfrm>
            <a:off x="7656076" y="5416629"/>
            <a:ext cx="4706541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The study of the interactions between humans and the environment, including natural resource management and pollution.</a:t>
            </a:r>
            <a:endParaRPr lang="en-US" sz="1750" dirty="0"/>
          </a:p>
        </p:txBody>
      </p:sp>
      <p:pic>
        <p:nvPicPr>
          <p:cNvPr id="17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2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/>
          </a:solidFill>
          <a:ln w="7620">
            <a:solidFill>
              <a:srgbClr val="E5E0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037993" y="1087636"/>
            <a:ext cx="4443889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5468"/>
              </a:lnSpc>
              <a:buNone/>
            </a:pPr>
            <a:r>
              <a:rPr lang="en-US" sz="4374" b="1" spc="-131" kern="0" dirty="0">
                <a:solidFill>
                  <a:srgbClr val="591CE6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Earth's Structure</a:t>
            </a:r>
            <a:endParaRPr lang="en-US" sz="4374" dirty="0"/>
          </a:p>
        </p:txBody>
      </p:sp>
      <p:sp>
        <p:nvSpPr>
          <p:cNvPr id="5" name="Shape 3"/>
          <p:cNvSpPr/>
          <p:nvPr/>
        </p:nvSpPr>
        <p:spPr>
          <a:xfrm>
            <a:off x="2037993" y="4506397"/>
            <a:ext cx="10554414" cy="44410"/>
          </a:xfrm>
          <a:prstGeom prst="rect">
            <a:avLst/>
          </a:prstGeom>
          <a:solidFill>
            <a:srgbClr val="C1AFE9"/>
          </a:solidFill>
          <a:ln/>
        </p:spPr>
      </p:sp>
      <p:sp>
        <p:nvSpPr>
          <p:cNvPr id="6" name="Shape 4"/>
          <p:cNvSpPr/>
          <p:nvPr/>
        </p:nvSpPr>
        <p:spPr>
          <a:xfrm>
            <a:off x="4598849" y="4506397"/>
            <a:ext cx="44410" cy="777597"/>
          </a:xfrm>
          <a:prstGeom prst="rect">
            <a:avLst/>
          </a:prstGeom>
          <a:solidFill>
            <a:srgbClr val="C1AFE9"/>
          </a:solidFill>
          <a:ln/>
        </p:spPr>
      </p:sp>
      <p:sp>
        <p:nvSpPr>
          <p:cNvPr id="7" name="Shape 5"/>
          <p:cNvSpPr/>
          <p:nvPr/>
        </p:nvSpPr>
        <p:spPr>
          <a:xfrm>
            <a:off x="4371142" y="4256484"/>
            <a:ext cx="499943" cy="499943"/>
          </a:xfrm>
          <a:prstGeom prst="roundRect">
            <a:avLst>
              <a:gd name="adj" fmla="val 10974"/>
            </a:avLst>
          </a:prstGeom>
          <a:solidFill>
            <a:srgbClr val="E0D7F4"/>
          </a:solidFill>
          <a:ln w="7620">
            <a:solidFill>
              <a:srgbClr val="C1AFE9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57474" y="4298156"/>
            <a:ext cx="127278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281"/>
              </a:lnSpc>
              <a:buNone/>
            </a:pPr>
            <a:r>
              <a:rPr lang="en-US" sz="2624" b="1" spc="-79" kern="0" dirty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1</a:t>
            </a:r>
            <a:endParaRPr lang="en-US" sz="2624" dirty="0"/>
          </a:p>
        </p:txBody>
      </p:sp>
      <p:sp>
        <p:nvSpPr>
          <p:cNvPr id="9" name="Text 7"/>
          <p:cNvSpPr/>
          <p:nvPr/>
        </p:nvSpPr>
        <p:spPr>
          <a:xfrm>
            <a:off x="3510082" y="5506283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2734"/>
              </a:lnSpc>
              <a:buNone/>
            </a:pPr>
            <a:r>
              <a:rPr lang="en-US" sz="2187" b="1" spc="-66" kern="0" dirty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Lithosphere</a:t>
            </a:r>
            <a:endParaRPr lang="en-US" sz="2187" dirty="0"/>
          </a:p>
        </p:txBody>
      </p:sp>
      <p:sp>
        <p:nvSpPr>
          <p:cNvPr id="10" name="Text 8"/>
          <p:cNvSpPr/>
          <p:nvPr/>
        </p:nvSpPr>
        <p:spPr>
          <a:xfrm>
            <a:off x="2260163" y="6075640"/>
            <a:ext cx="4721781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The solid, outermost shell of the Earth made up of the crust and the uppermost part of the mantle.</a:t>
            </a:r>
            <a:endParaRPr lang="en-US" sz="1750" dirty="0"/>
          </a:p>
        </p:txBody>
      </p:sp>
      <p:sp>
        <p:nvSpPr>
          <p:cNvPr id="11" name="Shape 9"/>
          <p:cNvSpPr/>
          <p:nvPr/>
        </p:nvSpPr>
        <p:spPr>
          <a:xfrm>
            <a:off x="7292995" y="3728799"/>
            <a:ext cx="44410" cy="777597"/>
          </a:xfrm>
          <a:prstGeom prst="rect">
            <a:avLst/>
          </a:prstGeom>
          <a:solidFill>
            <a:srgbClr val="C1AFE9"/>
          </a:solidFill>
          <a:ln/>
        </p:spPr>
      </p:sp>
      <p:sp>
        <p:nvSpPr>
          <p:cNvPr id="12" name="Shape 10"/>
          <p:cNvSpPr/>
          <p:nvPr/>
        </p:nvSpPr>
        <p:spPr>
          <a:xfrm>
            <a:off x="7065288" y="4256484"/>
            <a:ext cx="499943" cy="499943"/>
          </a:xfrm>
          <a:prstGeom prst="roundRect">
            <a:avLst>
              <a:gd name="adj" fmla="val 10974"/>
            </a:avLst>
          </a:prstGeom>
          <a:solidFill>
            <a:srgbClr val="E0D7F4"/>
          </a:solidFill>
          <a:ln w="7620">
            <a:solidFill>
              <a:srgbClr val="C1AFE9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224951" y="4298156"/>
            <a:ext cx="180618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281"/>
              </a:lnSpc>
              <a:buNone/>
            </a:pPr>
            <a:r>
              <a:rPr lang="en-US" sz="2624" b="1" spc="-79" kern="0" dirty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2</a:t>
            </a:r>
            <a:endParaRPr lang="en-US" sz="2624" dirty="0"/>
          </a:p>
        </p:txBody>
      </p:sp>
      <p:sp>
        <p:nvSpPr>
          <p:cNvPr id="14" name="Text 12"/>
          <p:cNvSpPr/>
          <p:nvPr/>
        </p:nvSpPr>
        <p:spPr>
          <a:xfrm>
            <a:off x="6204228" y="2226350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2734"/>
              </a:lnSpc>
              <a:buNone/>
            </a:pPr>
            <a:r>
              <a:rPr lang="en-US" sz="2187" b="1" spc="-66" kern="0" dirty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Hydrosphere</a:t>
            </a:r>
            <a:endParaRPr lang="en-US" sz="2187" dirty="0"/>
          </a:p>
        </p:txBody>
      </p:sp>
      <p:sp>
        <p:nvSpPr>
          <p:cNvPr id="15" name="Text 13"/>
          <p:cNvSpPr/>
          <p:nvPr/>
        </p:nvSpPr>
        <p:spPr>
          <a:xfrm>
            <a:off x="4954310" y="2795707"/>
            <a:ext cx="4721781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The Earth's water, including oceans, rivers, lakes, and groundwater.</a:t>
            </a:r>
            <a:endParaRPr lang="en-US" sz="1750" dirty="0"/>
          </a:p>
        </p:txBody>
      </p:sp>
      <p:sp>
        <p:nvSpPr>
          <p:cNvPr id="16" name="Shape 14"/>
          <p:cNvSpPr/>
          <p:nvPr/>
        </p:nvSpPr>
        <p:spPr>
          <a:xfrm>
            <a:off x="9987141" y="4506397"/>
            <a:ext cx="44410" cy="777597"/>
          </a:xfrm>
          <a:prstGeom prst="rect">
            <a:avLst/>
          </a:prstGeom>
          <a:solidFill>
            <a:srgbClr val="C1AFE9"/>
          </a:solidFill>
          <a:ln/>
        </p:spPr>
      </p:sp>
      <p:sp>
        <p:nvSpPr>
          <p:cNvPr id="17" name="Shape 15"/>
          <p:cNvSpPr/>
          <p:nvPr/>
        </p:nvSpPr>
        <p:spPr>
          <a:xfrm>
            <a:off x="9759434" y="4256484"/>
            <a:ext cx="499943" cy="499943"/>
          </a:xfrm>
          <a:prstGeom prst="roundRect">
            <a:avLst>
              <a:gd name="adj" fmla="val 10974"/>
            </a:avLst>
          </a:prstGeom>
          <a:solidFill>
            <a:srgbClr val="E0D7F4"/>
          </a:solidFill>
          <a:ln w="7620">
            <a:solidFill>
              <a:srgbClr val="C1AFE9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915287" y="4298156"/>
            <a:ext cx="188238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281"/>
              </a:lnSpc>
              <a:buNone/>
            </a:pPr>
            <a:r>
              <a:rPr lang="en-US" sz="2624" b="1" spc="-79" kern="0" dirty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3</a:t>
            </a:r>
            <a:endParaRPr lang="en-US" sz="2624" dirty="0"/>
          </a:p>
        </p:txBody>
      </p:sp>
      <p:sp>
        <p:nvSpPr>
          <p:cNvPr id="19" name="Text 17"/>
          <p:cNvSpPr/>
          <p:nvPr/>
        </p:nvSpPr>
        <p:spPr>
          <a:xfrm>
            <a:off x="8898374" y="5506283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2734"/>
              </a:lnSpc>
              <a:buNone/>
            </a:pPr>
            <a:r>
              <a:rPr lang="en-US" sz="2187" b="1" spc="-66" kern="0" dirty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Biosphere</a:t>
            </a:r>
            <a:endParaRPr lang="en-US" sz="2187" dirty="0"/>
          </a:p>
        </p:txBody>
      </p:sp>
      <p:sp>
        <p:nvSpPr>
          <p:cNvPr id="20" name="Text 18"/>
          <p:cNvSpPr/>
          <p:nvPr/>
        </p:nvSpPr>
        <p:spPr>
          <a:xfrm>
            <a:off x="7648456" y="6075640"/>
            <a:ext cx="4721781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The regions of the Earth's surface and atmosphere where living organisms exist.</a:t>
            </a:r>
            <a:endParaRPr lang="en-US" sz="1750" dirty="0"/>
          </a:p>
        </p:txBody>
      </p:sp>
      <p:pic>
        <p:nvPicPr>
          <p:cNvPr id="21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2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/>
          </a:solidFill>
          <a:ln w="7620">
            <a:solidFill>
              <a:srgbClr val="E5E0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037993" y="1570315"/>
            <a:ext cx="4979313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5468"/>
              </a:lnSpc>
              <a:buNone/>
            </a:pPr>
            <a:r>
              <a:rPr lang="en-US" sz="4374" b="1" spc="-131" kern="0" dirty="0">
                <a:solidFill>
                  <a:srgbClr val="591CE6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Earth's Grid System</a:t>
            </a:r>
            <a:endParaRPr lang="en-US" sz="4374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37993" y="2709029"/>
            <a:ext cx="3295888" cy="2036921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2037993" y="5023604"/>
            <a:ext cx="2713792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734"/>
              </a:lnSpc>
              <a:buNone/>
            </a:pPr>
            <a:r>
              <a:rPr lang="en-US" sz="2187" b="1" spc="-66" kern="0" dirty="0">
                <a:solidFill>
                  <a:srgbClr val="591CE6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Latitude &amp; Longitude</a:t>
            </a:r>
            <a:endParaRPr lang="en-US" sz="2187" dirty="0"/>
          </a:p>
        </p:txBody>
      </p:sp>
      <p:sp>
        <p:nvSpPr>
          <p:cNvPr id="7" name="Text 4"/>
          <p:cNvSpPr/>
          <p:nvPr/>
        </p:nvSpPr>
        <p:spPr>
          <a:xfrm>
            <a:off x="2037993" y="5592961"/>
            <a:ext cx="3295888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The grid system used to locate points on Earth's surface.</a:t>
            </a:r>
            <a:endParaRPr lang="en-US" sz="175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7137" y="2709029"/>
            <a:ext cx="3296007" cy="203704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667137" y="5023723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734"/>
              </a:lnSpc>
              <a:buNone/>
            </a:pPr>
            <a:r>
              <a:rPr lang="en-US" sz="2187" b="1" spc="-66" kern="0" dirty="0">
                <a:solidFill>
                  <a:srgbClr val="591CE6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Hemispheres</a:t>
            </a:r>
            <a:endParaRPr lang="en-US" sz="2187" dirty="0"/>
          </a:p>
        </p:txBody>
      </p:sp>
      <p:sp>
        <p:nvSpPr>
          <p:cNvPr id="10" name="Text 6"/>
          <p:cNvSpPr/>
          <p:nvPr/>
        </p:nvSpPr>
        <p:spPr>
          <a:xfrm>
            <a:off x="5667137" y="5593080"/>
            <a:ext cx="3296007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Divisions of the Earth's surface based on the equator and prime meridian.</a:t>
            </a:r>
            <a:endParaRPr lang="en-US" sz="1750" dirty="0"/>
          </a:p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96400" y="2709029"/>
            <a:ext cx="3296007" cy="203704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9296400" y="5023723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734"/>
              </a:lnSpc>
              <a:buNone/>
            </a:pPr>
            <a:r>
              <a:rPr lang="en-US" sz="2187" b="1" spc="-66" kern="0" dirty="0">
                <a:solidFill>
                  <a:srgbClr val="591CE6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Time Zones</a:t>
            </a:r>
            <a:endParaRPr lang="en-US" sz="2187" dirty="0"/>
          </a:p>
        </p:txBody>
      </p:sp>
      <p:sp>
        <p:nvSpPr>
          <p:cNvPr id="13" name="Text 8"/>
          <p:cNvSpPr/>
          <p:nvPr/>
        </p:nvSpPr>
        <p:spPr>
          <a:xfrm>
            <a:off x="9296400" y="5593080"/>
            <a:ext cx="3296007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Divisions of the Earth's surface based on longitude lines that determine time differences.</a:t>
            </a:r>
            <a:endParaRPr lang="en-US" sz="1750" dirty="0"/>
          </a:p>
        </p:txBody>
      </p:sp>
      <p:pic>
        <p:nvPicPr>
          <p:cNvPr id="14" name="Image 3" descr="preencoded.png">
            <a:hlinkClick r:id="rId5" tooltip="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2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/>
          </a:solidFill>
          <a:ln w="7620">
            <a:solidFill>
              <a:srgbClr val="E5E0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037993" y="2740223"/>
            <a:ext cx="8148757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5468"/>
              </a:lnSpc>
              <a:buNone/>
            </a:pPr>
            <a:r>
              <a:rPr lang="en-US" sz="4374" b="1" spc="-131" kern="0" dirty="0">
                <a:solidFill>
                  <a:srgbClr val="591CE6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Map Reading and Interpretation</a:t>
            </a:r>
            <a:endParaRPr lang="en-US" sz="4374" dirty="0"/>
          </a:p>
        </p:txBody>
      </p:sp>
      <p:sp>
        <p:nvSpPr>
          <p:cNvPr id="5" name="Shape 3"/>
          <p:cNvSpPr/>
          <p:nvPr/>
        </p:nvSpPr>
        <p:spPr>
          <a:xfrm>
            <a:off x="2037993" y="3941445"/>
            <a:ext cx="499943" cy="499943"/>
          </a:xfrm>
          <a:prstGeom prst="roundRect">
            <a:avLst>
              <a:gd name="adj" fmla="val 10974"/>
            </a:avLst>
          </a:prstGeom>
          <a:solidFill>
            <a:srgbClr val="E0D7F4"/>
          </a:solidFill>
          <a:ln w="7620">
            <a:solidFill>
              <a:srgbClr val="C1AFE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224326" y="3983117"/>
            <a:ext cx="127278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281"/>
              </a:lnSpc>
              <a:buNone/>
            </a:pPr>
            <a:r>
              <a:rPr lang="en-US" sz="2624" b="1" spc="-79" kern="0" dirty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1</a:t>
            </a:r>
            <a:endParaRPr lang="en-US" sz="2624" dirty="0"/>
          </a:p>
        </p:txBody>
      </p:sp>
      <p:sp>
        <p:nvSpPr>
          <p:cNvPr id="7" name="Text 5"/>
          <p:cNvSpPr/>
          <p:nvPr/>
        </p:nvSpPr>
        <p:spPr>
          <a:xfrm>
            <a:off x="2760107" y="4017764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34"/>
              </a:lnSpc>
              <a:buNone/>
            </a:pPr>
            <a:r>
              <a:rPr lang="en-US" sz="2187" b="1" spc="-66" kern="0" dirty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Title and Scale</a:t>
            </a:r>
            <a:endParaRPr lang="en-US" sz="2187" dirty="0"/>
          </a:p>
        </p:txBody>
      </p:sp>
      <p:sp>
        <p:nvSpPr>
          <p:cNvPr id="8" name="Text 6"/>
          <p:cNvSpPr/>
          <p:nvPr/>
        </p:nvSpPr>
        <p:spPr>
          <a:xfrm>
            <a:off x="2760107" y="4587121"/>
            <a:ext cx="2647950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Understanding a map's title and scale is critical to interpreting it accurately.</a:t>
            </a:r>
            <a:endParaRPr lang="en-US" sz="1750" dirty="0"/>
          </a:p>
        </p:txBody>
      </p:sp>
      <p:sp>
        <p:nvSpPr>
          <p:cNvPr id="9" name="Shape 7"/>
          <p:cNvSpPr/>
          <p:nvPr/>
        </p:nvSpPr>
        <p:spPr>
          <a:xfrm>
            <a:off x="5630228" y="3941445"/>
            <a:ext cx="499943" cy="499943"/>
          </a:xfrm>
          <a:prstGeom prst="roundRect">
            <a:avLst>
              <a:gd name="adj" fmla="val 10974"/>
            </a:avLst>
          </a:prstGeom>
          <a:solidFill>
            <a:srgbClr val="E0D7F4"/>
          </a:solidFill>
          <a:ln w="7620">
            <a:solidFill>
              <a:srgbClr val="C1AFE9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789890" y="3983117"/>
            <a:ext cx="180618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281"/>
              </a:lnSpc>
              <a:buNone/>
            </a:pPr>
            <a:r>
              <a:rPr lang="en-US" sz="2624" b="1" spc="-79" kern="0" dirty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2</a:t>
            </a:r>
            <a:endParaRPr lang="en-US" sz="2624" dirty="0"/>
          </a:p>
        </p:txBody>
      </p:sp>
      <p:sp>
        <p:nvSpPr>
          <p:cNvPr id="11" name="Text 9"/>
          <p:cNvSpPr/>
          <p:nvPr/>
        </p:nvSpPr>
        <p:spPr>
          <a:xfrm>
            <a:off x="6352342" y="4017764"/>
            <a:ext cx="263902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34"/>
              </a:lnSpc>
              <a:buNone/>
            </a:pPr>
            <a:r>
              <a:rPr lang="en-US" sz="2187" b="1" spc="-66" kern="0" dirty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Legend and Symbols</a:t>
            </a:r>
            <a:endParaRPr lang="en-US" sz="2187" dirty="0"/>
          </a:p>
        </p:txBody>
      </p:sp>
      <p:sp>
        <p:nvSpPr>
          <p:cNvPr id="12" name="Text 10"/>
          <p:cNvSpPr/>
          <p:nvPr/>
        </p:nvSpPr>
        <p:spPr>
          <a:xfrm>
            <a:off x="6352342" y="4587121"/>
            <a:ext cx="2647950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Knowing the meaning of symbols used on a map is essential to interpreting it accurately.</a:t>
            </a:r>
            <a:endParaRPr lang="en-US" sz="1750" dirty="0"/>
          </a:p>
        </p:txBody>
      </p:sp>
      <p:sp>
        <p:nvSpPr>
          <p:cNvPr id="13" name="Shape 11"/>
          <p:cNvSpPr/>
          <p:nvPr/>
        </p:nvSpPr>
        <p:spPr>
          <a:xfrm>
            <a:off x="9222462" y="3941445"/>
            <a:ext cx="499943" cy="499943"/>
          </a:xfrm>
          <a:prstGeom prst="roundRect">
            <a:avLst>
              <a:gd name="adj" fmla="val 10974"/>
            </a:avLst>
          </a:prstGeom>
          <a:solidFill>
            <a:srgbClr val="E0D7F4"/>
          </a:solidFill>
          <a:ln w="7620">
            <a:solidFill>
              <a:srgbClr val="C1AFE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378315" y="3983117"/>
            <a:ext cx="188238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281"/>
              </a:lnSpc>
              <a:buNone/>
            </a:pPr>
            <a:r>
              <a:rPr lang="en-US" sz="2624" b="1" spc="-79" kern="0" dirty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3</a:t>
            </a:r>
            <a:endParaRPr lang="en-US" sz="2624" dirty="0"/>
          </a:p>
        </p:txBody>
      </p:sp>
      <p:sp>
        <p:nvSpPr>
          <p:cNvPr id="15" name="Text 13"/>
          <p:cNvSpPr/>
          <p:nvPr/>
        </p:nvSpPr>
        <p:spPr>
          <a:xfrm>
            <a:off x="9944576" y="4017764"/>
            <a:ext cx="2647950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34"/>
              </a:lnSpc>
              <a:buNone/>
            </a:pPr>
            <a:r>
              <a:rPr lang="en-US" sz="2187" b="1" spc="-66" kern="0" dirty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Orientation and Direction</a:t>
            </a:r>
            <a:endParaRPr lang="en-US" sz="2187" dirty="0"/>
          </a:p>
        </p:txBody>
      </p:sp>
      <p:sp>
        <p:nvSpPr>
          <p:cNvPr id="16" name="Text 14"/>
          <p:cNvSpPr/>
          <p:nvPr/>
        </p:nvSpPr>
        <p:spPr>
          <a:xfrm>
            <a:off x="9944576" y="4934307"/>
            <a:ext cx="2647950" cy="17770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Knowing the cardinal directions and understanding how they relate to a map is important.</a:t>
            </a:r>
            <a:endParaRPr lang="en-US" sz="1750" dirty="0"/>
          </a:p>
        </p:txBody>
      </p:sp>
      <p:pic>
        <p:nvPicPr>
          <p:cNvPr id="1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1222058"/>
          </a:xfrm>
          <a:prstGeom prst="rect">
            <a:avLst/>
          </a:prstGeom>
        </p:spPr>
      </p:pic>
      <p:pic>
        <p:nvPicPr>
          <p:cNvPr id="18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2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/>
          </a:solidFill>
          <a:ln w="7620">
            <a:solidFill>
              <a:srgbClr val="E5E0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037993" y="1964769"/>
            <a:ext cx="4443889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5468"/>
              </a:lnSpc>
              <a:buNone/>
            </a:pPr>
            <a:r>
              <a:rPr lang="en-US" sz="4374" b="1" spc="-131" kern="0" dirty="0">
                <a:solidFill>
                  <a:srgbClr val="591CE6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Cartography</a:t>
            </a:r>
            <a:endParaRPr lang="en-US" sz="4374" dirty="0"/>
          </a:p>
        </p:txBody>
      </p:sp>
      <p:sp>
        <p:nvSpPr>
          <p:cNvPr id="5" name="Shape 3"/>
          <p:cNvSpPr/>
          <p:nvPr/>
        </p:nvSpPr>
        <p:spPr>
          <a:xfrm>
            <a:off x="2037993" y="3103483"/>
            <a:ext cx="3370064" cy="3161348"/>
          </a:xfrm>
          <a:prstGeom prst="roundRect">
            <a:avLst>
              <a:gd name="adj" fmla="val 1735"/>
            </a:avLst>
          </a:prstGeom>
          <a:solidFill>
            <a:srgbClr val="E0D7F4"/>
          </a:solidFill>
          <a:ln w="7620">
            <a:solidFill>
              <a:srgbClr val="C1AFE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267783" y="3333274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34"/>
              </a:lnSpc>
              <a:buNone/>
            </a:pPr>
            <a:r>
              <a:rPr lang="en-US" sz="2187" b="1" spc="-66" kern="0" dirty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Types of Maps</a:t>
            </a:r>
            <a:endParaRPr lang="en-US" sz="2187" dirty="0"/>
          </a:p>
        </p:txBody>
      </p:sp>
      <p:sp>
        <p:nvSpPr>
          <p:cNvPr id="7" name="Text 5"/>
          <p:cNvSpPr/>
          <p:nvPr/>
        </p:nvSpPr>
        <p:spPr>
          <a:xfrm>
            <a:off x="2267783" y="3902631"/>
            <a:ext cx="2910483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There are many different types of maps, including political, physical, topographic, and thematic.</a:t>
            </a:r>
            <a:endParaRPr lang="en-US" sz="1750" dirty="0"/>
          </a:p>
        </p:txBody>
      </p:sp>
      <p:sp>
        <p:nvSpPr>
          <p:cNvPr id="8" name="Shape 6"/>
          <p:cNvSpPr/>
          <p:nvPr/>
        </p:nvSpPr>
        <p:spPr>
          <a:xfrm>
            <a:off x="5630228" y="3103483"/>
            <a:ext cx="3370064" cy="3161348"/>
          </a:xfrm>
          <a:prstGeom prst="roundRect">
            <a:avLst>
              <a:gd name="adj" fmla="val 1735"/>
            </a:avLst>
          </a:prstGeom>
          <a:solidFill>
            <a:srgbClr val="E0D7F4"/>
          </a:solidFill>
          <a:ln w="7620">
            <a:solidFill>
              <a:srgbClr val="C1AFE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860018" y="3333274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34"/>
              </a:lnSpc>
              <a:buNone/>
            </a:pPr>
            <a:r>
              <a:rPr lang="en-US" sz="2187" b="1" spc="-66" kern="0" dirty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Map Projection</a:t>
            </a:r>
            <a:endParaRPr lang="en-US" sz="2187" dirty="0"/>
          </a:p>
        </p:txBody>
      </p:sp>
      <p:sp>
        <p:nvSpPr>
          <p:cNvPr id="10" name="Text 8"/>
          <p:cNvSpPr/>
          <p:nvPr/>
        </p:nvSpPr>
        <p:spPr>
          <a:xfrm>
            <a:off x="5860018" y="3902631"/>
            <a:ext cx="2910483" cy="21324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Map projection is the process of converting a three-dimensional globe into a two-dimensional map. Different projections have different distortions.</a:t>
            </a:r>
            <a:endParaRPr lang="en-US" sz="1750" dirty="0"/>
          </a:p>
        </p:txBody>
      </p:sp>
      <p:sp>
        <p:nvSpPr>
          <p:cNvPr id="11" name="Shape 9"/>
          <p:cNvSpPr/>
          <p:nvPr/>
        </p:nvSpPr>
        <p:spPr>
          <a:xfrm>
            <a:off x="9222462" y="3103483"/>
            <a:ext cx="3370064" cy="3161348"/>
          </a:xfrm>
          <a:prstGeom prst="roundRect">
            <a:avLst>
              <a:gd name="adj" fmla="val 1735"/>
            </a:avLst>
          </a:prstGeom>
          <a:solidFill>
            <a:srgbClr val="E0D7F4"/>
          </a:solidFill>
          <a:ln w="7620">
            <a:solidFill>
              <a:srgbClr val="C1AFE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452253" y="3333274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34"/>
              </a:lnSpc>
              <a:buNone/>
            </a:pPr>
            <a:r>
              <a:rPr lang="en-US" sz="2187" b="1" spc="-66" kern="0" dirty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GIS Mapping</a:t>
            </a:r>
            <a:endParaRPr lang="en-US" sz="2187" dirty="0"/>
          </a:p>
        </p:txBody>
      </p:sp>
      <p:sp>
        <p:nvSpPr>
          <p:cNvPr id="13" name="Text 11"/>
          <p:cNvSpPr/>
          <p:nvPr/>
        </p:nvSpPr>
        <p:spPr>
          <a:xfrm>
            <a:off x="9452253" y="3902631"/>
            <a:ext cx="2910483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GIS mapping is a digital process used to create maps and analyze geographic data.</a:t>
            </a:r>
            <a:endParaRPr lang="en-US" sz="1750" dirty="0"/>
          </a:p>
        </p:txBody>
      </p:sp>
      <p:pic>
        <p:nvPicPr>
          <p:cNvPr id="1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2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32100"/>
          </a:xfrm>
          <a:prstGeom prst="rect">
            <a:avLst/>
          </a:prstGeom>
          <a:solidFill>
            <a:srgbClr val="FDFAF7"/>
          </a:solidFill>
          <a:ln w="7620">
            <a:solidFill>
              <a:srgbClr val="E5E0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320052" y="578287"/>
            <a:ext cx="5125760" cy="65722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5175"/>
              </a:lnSpc>
              <a:buNone/>
            </a:pPr>
            <a:r>
              <a:rPr lang="en-US" sz="4140" b="1" spc="-124" kern="0" dirty="0">
                <a:solidFill>
                  <a:srgbClr val="591CE6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Climate and Weather</a:t>
            </a:r>
            <a:endParaRPr lang="en-US" sz="4140" dirty="0"/>
          </a:p>
        </p:txBody>
      </p:sp>
      <p:sp>
        <p:nvSpPr>
          <p:cNvPr id="5" name="Shape 3"/>
          <p:cNvSpPr/>
          <p:nvPr/>
        </p:nvSpPr>
        <p:spPr>
          <a:xfrm>
            <a:off x="2320052" y="4823103"/>
            <a:ext cx="9990177" cy="42029"/>
          </a:xfrm>
          <a:prstGeom prst="rect">
            <a:avLst/>
          </a:prstGeom>
          <a:solidFill>
            <a:srgbClr val="C1AFE9"/>
          </a:solidFill>
          <a:ln/>
        </p:spPr>
      </p:sp>
      <p:sp>
        <p:nvSpPr>
          <p:cNvPr id="6" name="Shape 4"/>
          <p:cNvSpPr/>
          <p:nvPr/>
        </p:nvSpPr>
        <p:spPr>
          <a:xfrm>
            <a:off x="4743986" y="4823103"/>
            <a:ext cx="42029" cy="736044"/>
          </a:xfrm>
          <a:prstGeom prst="rect">
            <a:avLst/>
          </a:prstGeom>
          <a:solidFill>
            <a:srgbClr val="C1AFE9"/>
          </a:solidFill>
          <a:ln/>
        </p:spPr>
      </p:sp>
      <p:sp>
        <p:nvSpPr>
          <p:cNvPr id="7" name="Shape 5"/>
          <p:cNvSpPr/>
          <p:nvPr/>
        </p:nvSpPr>
        <p:spPr>
          <a:xfrm>
            <a:off x="4528423" y="4586526"/>
            <a:ext cx="473154" cy="473154"/>
          </a:xfrm>
          <a:prstGeom prst="roundRect">
            <a:avLst>
              <a:gd name="adj" fmla="val 11595"/>
            </a:avLst>
          </a:prstGeom>
          <a:solidFill>
            <a:srgbClr val="E0D7F4"/>
          </a:solidFill>
          <a:ln w="7620">
            <a:solidFill>
              <a:srgbClr val="C1AFE9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704874" y="4625935"/>
            <a:ext cx="120134" cy="39433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105"/>
              </a:lnSpc>
              <a:buNone/>
            </a:pPr>
            <a:r>
              <a:rPr lang="en-US" sz="2484" b="1" spc="-75" kern="0" dirty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1</a:t>
            </a:r>
            <a:endParaRPr lang="en-US" sz="2484" dirty="0"/>
          </a:p>
        </p:txBody>
      </p:sp>
      <p:sp>
        <p:nvSpPr>
          <p:cNvPr id="9" name="Text 7"/>
          <p:cNvSpPr/>
          <p:nvPr/>
        </p:nvSpPr>
        <p:spPr>
          <a:xfrm>
            <a:off x="3713440" y="5769531"/>
            <a:ext cx="2103120" cy="32861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2588"/>
              </a:lnSpc>
              <a:buNone/>
            </a:pPr>
            <a:r>
              <a:rPr lang="en-US" sz="2070" b="1" spc="-62" kern="0" dirty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Climate</a:t>
            </a:r>
            <a:endParaRPr lang="en-US" sz="2070" dirty="0"/>
          </a:p>
        </p:txBody>
      </p:sp>
      <p:sp>
        <p:nvSpPr>
          <p:cNvPr id="10" name="Text 8"/>
          <p:cNvSpPr/>
          <p:nvPr/>
        </p:nvSpPr>
        <p:spPr>
          <a:xfrm>
            <a:off x="2530316" y="6308408"/>
            <a:ext cx="4469368" cy="13454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1656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The long-term average of weather conditions in a certain region. Climate depends on factors such as temperature, precipitation, and wind patterns.</a:t>
            </a:r>
            <a:endParaRPr lang="en-US" sz="1656" dirty="0"/>
          </a:p>
        </p:txBody>
      </p:sp>
      <p:sp>
        <p:nvSpPr>
          <p:cNvPr id="11" name="Shape 9"/>
          <p:cNvSpPr/>
          <p:nvPr/>
        </p:nvSpPr>
        <p:spPr>
          <a:xfrm>
            <a:off x="7294066" y="4087058"/>
            <a:ext cx="42029" cy="736044"/>
          </a:xfrm>
          <a:prstGeom prst="rect">
            <a:avLst/>
          </a:prstGeom>
          <a:solidFill>
            <a:srgbClr val="C1AFE9"/>
          </a:solidFill>
          <a:ln/>
        </p:spPr>
      </p:sp>
      <p:sp>
        <p:nvSpPr>
          <p:cNvPr id="12" name="Shape 10"/>
          <p:cNvSpPr/>
          <p:nvPr/>
        </p:nvSpPr>
        <p:spPr>
          <a:xfrm>
            <a:off x="7078504" y="4586526"/>
            <a:ext cx="473154" cy="473154"/>
          </a:xfrm>
          <a:prstGeom prst="roundRect">
            <a:avLst>
              <a:gd name="adj" fmla="val 11595"/>
            </a:avLst>
          </a:prstGeom>
          <a:solidFill>
            <a:srgbClr val="E0D7F4"/>
          </a:solidFill>
          <a:ln w="7620">
            <a:solidFill>
              <a:srgbClr val="C1AFE9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228284" y="4625935"/>
            <a:ext cx="173474" cy="39433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105"/>
              </a:lnSpc>
              <a:buNone/>
            </a:pPr>
            <a:r>
              <a:rPr lang="en-US" sz="2484" b="1" spc="-75" kern="0" dirty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2</a:t>
            </a:r>
            <a:endParaRPr lang="en-US" sz="2484" dirty="0"/>
          </a:p>
        </p:txBody>
      </p:sp>
      <p:sp>
        <p:nvSpPr>
          <p:cNvPr id="14" name="Text 12"/>
          <p:cNvSpPr/>
          <p:nvPr/>
        </p:nvSpPr>
        <p:spPr>
          <a:xfrm>
            <a:off x="6263521" y="1656040"/>
            <a:ext cx="2103120" cy="32861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2588"/>
              </a:lnSpc>
              <a:buNone/>
            </a:pPr>
            <a:r>
              <a:rPr lang="en-US" sz="2070" b="1" spc="-62" kern="0" dirty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Weather</a:t>
            </a:r>
            <a:endParaRPr lang="en-US" sz="2070" dirty="0"/>
          </a:p>
        </p:txBody>
      </p:sp>
      <p:sp>
        <p:nvSpPr>
          <p:cNvPr id="15" name="Text 13"/>
          <p:cNvSpPr/>
          <p:nvPr/>
        </p:nvSpPr>
        <p:spPr>
          <a:xfrm>
            <a:off x="5080397" y="2194917"/>
            <a:ext cx="4469368" cy="168175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1656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The short-term conditions of the atmosphere in a specific location at a particular time. Weather is influenced by climate, atmospheric pressure, and other factors.</a:t>
            </a:r>
            <a:endParaRPr lang="en-US" sz="1656" dirty="0"/>
          </a:p>
        </p:txBody>
      </p:sp>
      <p:sp>
        <p:nvSpPr>
          <p:cNvPr id="16" name="Shape 14"/>
          <p:cNvSpPr/>
          <p:nvPr/>
        </p:nvSpPr>
        <p:spPr>
          <a:xfrm>
            <a:off x="9844147" y="4823103"/>
            <a:ext cx="42029" cy="736044"/>
          </a:xfrm>
          <a:prstGeom prst="rect">
            <a:avLst/>
          </a:prstGeom>
          <a:solidFill>
            <a:srgbClr val="C1AFE9"/>
          </a:solidFill>
          <a:ln/>
        </p:spPr>
      </p:sp>
      <p:sp>
        <p:nvSpPr>
          <p:cNvPr id="17" name="Shape 15"/>
          <p:cNvSpPr/>
          <p:nvPr/>
        </p:nvSpPr>
        <p:spPr>
          <a:xfrm>
            <a:off x="9628584" y="4586526"/>
            <a:ext cx="473154" cy="473154"/>
          </a:xfrm>
          <a:prstGeom prst="roundRect">
            <a:avLst>
              <a:gd name="adj" fmla="val 11595"/>
            </a:avLst>
          </a:prstGeom>
          <a:solidFill>
            <a:srgbClr val="E0D7F4"/>
          </a:solidFill>
          <a:ln w="7620">
            <a:solidFill>
              <a:srgbClr val="C1AFE9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774555" y="4625935"/>
            <a:ext cx="181094" cy="39433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105"/>
              </a:lnSpc>
              <a:buNone/>
            </a:pPr>
            <a:r>
              <a:rPr lang="en-US" sz="2484" b="1" spc="-75" kern="0" dirty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3</a:t>
            </a:r>
            <a:endParaRPr lang="en-US" sz="2484" dirty="0"/>
          </a:p>
        </p:txBody>
      </p:sp>
      <p:sp>
        <p:nvSpPr>
          <p:cNvPr id="19" name="Text 17"/>
          <p:cNvSpPr/>
          <p:nvPr/>
        </p:nvSpPr>
        <p:spPr>
          <a:xfrm>
            <a:off x="8813602" y="5769531"/>
            <a:ext cx="2103120" cy="32861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2588"/>
              </a:lnSpc>
              <a:buNone/>
            </a:pPr>
            <a:r>
              <a:rPr lang="en-US" sz="2070" b="1" spc="-62" kern="0" dirty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Climate Change</a:t>
            </a:r>
            <a:endParaRPr lang="en-US" sz="2070" dirty="0"/>
          </a:p>
        </p:txBody>
      </p:sp>
      <p:sp>
        <p:nvSpPr>
          <p:cNvPr id="20" name="Text 18"/>
          <p:cNvSpPr/>
          <p:nvPr/>
        </p:nvSpPr>
        <p:spPr>
          <a:xfrm>
            <a:off x="7630477" y="6308408"/>
            <a:ext cx="4469487" cy="100905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1656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The long-term alteration of Earth's climate due to human activities such as burning fossil fuels and deforestation.</a:t>
            </a:r>
            <a:endParaRPr lang="en-US" sz="1656" dirty="0"/>
          </a:p>
        </p:txBody>
      </p:sp>
      <p:pic>
        <p:nvPicPr>
          <p:cNvPr id="21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2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/>
          </a:solidFill>
          <a:ln w="7620">
            <a:solidFill>
              <a:srgbClr val="E5E0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037993" y="1392555"/>
            <a:ext cx="8898969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5468"/>
              </a:lnSpc>
              <a:buNone/>
            </a:pPr>
            <a:r>
              <a:rPr lang="en-US" sz="4374" b="1" spc="-131" kern="0" dirty="0">
                <a:solidFill>
                  <a:srgbClr val="591CE6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Geographical Tools and Techniques</a:t>
            </a:r>
            <a:endParaRPr lang="en-US" sz="4374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37993" y="2531269"/>
            <a:ext cx="3295888" cy="2036921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2037993" y="4845844"/>
            <a:ext cx="3295888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734"/>
              </a:lnSpc>
              <a:buNone/>
            </a:pPr>
            <a:r>
              <a:rPr lang="en-US" sz="2187" b="1" spc="-66" kern="0" dirty="0">
                <a:solidFill>
                  <a:srgbClr val="591CE6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Global Positioning System (GPS)</a:t>
            </a:r>
            <a:endParaRPr lang="en-US" sz="2187" dirty="0"/>
          </a:p>
        </p:txBody>
      </p:sp>
      <p:sp>
        <p:nvSpPr>
          <p:cNvPr id="7" name="Text 4"/>
          <p:cNvSpPr/>
          <p:nvPr/>
        </p:nvSpPr>
        <p:spPr>
          <a:xfrm>
            <a:off x="2037993" y="5762387"/>
            <a:ext cx="3295888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Uses satellites to determine location accurate to within a few meters.</a:t>
            </a:r>
            <a:endParaRPr lang="en-US" sz="175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7137" y="2531269"/>
            <a:ext cx="3296007" cy="203704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667137" y="4845963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734"/>
              </a:lnSpc>
              <a:buNone/>
            </a:pPr>
            <a:r>
              <a:rPr lang="en-US" sz="2187" b="1" spc="-66" kern="0" dirty="0">
                <a:solidFill>
                  <a:srgbClr val="591CE6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Satellite Imagery</a:t>
            </a:r>
            <a:endParaRPr lang="en-US" sz="2187" dirty="0"/>
          </a:p>
        </p:txBody>
      </p:sp>
      <p:sp>
        <p:nvSpPr>
          <p:cNvPr id="10" name="Text 6"/>
          <p:cNvSpPr/>
          <p:nvPr/>
        </p:nvSpPr>
        <p:spPr>
          <a:xfrm>
            <a:off x="5667137" y="5415320"/>
            <a:ext cx="3296007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Photographs taken from space used to study the Earth's surface for various purposes.</a:t>
            </a:r>
            <a:endParaRPr lang="en-US" sz="1750" dirty="0"/>
          </a:p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96400" y="2531269"/>
            <a:ext cx="3296007" cy="203704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9296400" y="4845963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734"/>
              </a:lnSpc>
              <a:buNone/>
            </a:pPr>
            <a:r>
              <a:rPr lang="en-US" sz="2187" b="1" spc="-66" kern="0" dirty="0">
                <a:solidFill>
                  <a:srgbClr val="591CE6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3D Modeling</a:t>
            </a:r>
            <a:endParaRPr lang="en-US" sz="2187" dirty="0"/>
          </a:p>
        </p:txBody>
      </p:sp>
      <p:sp>
        <p:nvSpPr>
          <p:cNvPr id="13" name="Text 8"/>
          <p:cNvSpPr/>
          <p:nvPr/>
        </p:nvSpPr>
        <p:spPr>
          <a:xfrm>
            <a:off x="9296400" y="5415320"/>
            <a:ext cx="3296007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Using computer technology to create a three-dimensional representation of the Earth's surface.</a:t>
            </a:r>
            <a:endParaRPr lang="en-US" sz="1750" dirty="0"/>
          </a:p>
        </p:txBody>
      </p:sp>
      <p:pic>
        <p:nvPicPr>
          <p:cNvPr id="14" name="Image 3" descr="preencoded.png">
            <a:hlinkClick r:id="rId5" tooltip="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2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/>
          </a:solidFill>
          <a:ln w="7620">
            <a:solidFill>
              <a:srgbClr val="E5E0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33199" y="2890123"/>
            <a:ext cx="4443889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5468"/>
              </a:lnSpc>
              <a:buNone/>
            </a:pPr>
            <a:r>
              <a:rPr lang="en-US" sz="4374" b="1" spc="-131" kern="0" dirty="0">
                <a:solidFill>
                  <a:srgbClr val="591CE6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Conclusion</a:t>
            </a:r>
            <a:endParaRPr lang="en-US" sz="4374" dirty="0"/>
          </a:p>
        </p:txBody>
      </p:sp>
      <p:sp>
        <p:nvSpPr>
          <p:cNvPr id="5" name="Text 3"/>
          <p:cNvSpPr/>
          <p:nvPr/>
        </p:nvSpPr>
        <p:spPr>
          <a:xfrm>
            <a:off x="833199" y="3917752"/>
            <a:ext cx="7477601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Geography is a vital discipline that helps us to understand our world better. With its focus on natural resources, human society and other disciplines, geography plays a crucial role in shaping our world now and in the future.</a:t>
            </a:r>
            <a:endParaRPr lang="en-US" sz="175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7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2023-08-07T09:01:43Z</dcterms:created>
  <dcterms:modified xsi:type="dcterms:W3CDTF">2023-08-07T09:01:43Z</dcterms:modified>
</cp:coreProperties>
</file>